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Default Extension="sldx" ContentType="application/vnd.openxmlformats-officedocument.presentationml.slide"/>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6"/>
  </p:notesMasterIdLst>
  <p:handoutMasterIdLst>
    <p:handoutMasterId r:id="rId47"/>
  </p:handoutMasterIdLst>
  <p:sldIdLst>
    <p:sldId id="257" r:id="rId2"/>
    <p:sldId id="259" r:id="rId3"/>
    <p:sldId id="287" r:id="rId4"/>
    <p:sldId id="261" r:id="rId5"/>
    <p:sldId id="296" r:id="rId6"/>
    <p:sldId id="265" r:id="rId7"/>
    <p:sldId id="266" r:id="rId8"/>
    <p:sldId id="267" r:id="rId9"/>
    <p:sldId id="268" r:id="rId10"/>
    <p:sldId id="270" r:id="rId11"/>
    <p:sldId id="273" r:id="rId12"/>
    <p:sldId id="279" r:id="rId13"/>
    <p:sldId id="274" r:id="rId14"/>
    <p:sldId id="280" r:id="rId15"/>
    <p:sldId id="281" r:id="rId16"/>
    <p:sldId id="277" r:id="rId17"/>
    <p:sldId id="349" r:id="rId18"/>
    <p:sldId id="285" r:id="rId19"/>
    <p:sldId id="289" r:id="rId20"/>
    <p:sldId id="328" r:id="rId21"/>
    <p:sldId id="332" r:id="rId22"/>
    <p:sldId id="336" r:id="rId23"/>
    <p:sldId id="341" r:id="rId24"/>
    <p:sldId id="343" r:id="rId25"/>
    <p:sldId id="347" r:id="rId26"/>
    <p:sldId id="294" r:id="rId27"/>
    <p:sldId id="300" r:id="rId28"/>
    <p:sldId id="302" r:id="rId29"/>
    <p:sldId id="304" r:id="rId30"/>
    <p:sldId id="306" r:id="rId31"/>
    <p:sldId id="308" r:id="rId32"/>
    <p:sldId id="309" r:id="rId33"/>
    <p:sldId id="325" r:id="rId34"/>
    <p:sldId id="310" r:id="rId35"/>
    <p:sldId id="312" r:id="rId36"/>
    <p:sldId id="314" r:id="rId37"/>
    <p:sldId id="316" r:id="rId38"/>
    <p:sldId id="318" r:id="rId39"/>
    <p:sldId id="320" r:id="rId40"/>
    <p:sldId id="324" r:id="rId41"/>
    <p:sldId id="348" r:id="rId42"/>
    <p:sldId id="322" r:id="rId43"/>
    <p:sldId id="326" r:id="rId44"/>
    <p:sldId id="323" r:id="rId45"/>
  </p:sldIdLst>
  <p:sldSz cx="9906000" cy="6858000" type="A4"/>
  <p:notesSz cx="6808788" cy="99409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28" autoAdjust="0"/>
    <p:restoredTop sz="94660"/>
  </p:normalViewPr>
  <p:slideViewPr>
    <p:cSldViewPr snapToGrid="0" snapToObjects="1">
      <p:cViewPr varScale="1">
        <p:scale>
          <a:sx n="65" d="100"/>
          <a:sy n="65" d="100"/>
        </p:scale>
        <p:origin x="980" y="40"/>
      </p:cViewPr>
      <p:guideLst>
        <p:guide orient="horz" pos="2160"/>
        <p:guide pos="312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B75235-3859-4397-87C1-763898CF40C1}" type="doc">
      <dgm:prSet loTypeId="urn:microsoft.com/office/officeart/2005/8/layout/hProcess4" loCatId="process" qsTypeId="urn:microsoft.com/office/officeart/2005/8/quickstyle/simple2" qsCatId="simple" csTypeId="urn:microsoft.com/office/officeart/2005/8/colors/colorful1" csCatId="colorful" phldr="1"/>
      <dgm:spPr/>
      <dgm:t>
        <a:bodyPr/>
        <a:lstStyle/>
        <a:p>
          <a:endParaRPr lang="en-ZA"/>
        </a:p>
      </dgm:t>
    </dgm:pt>
    <dgm:pt modelId="{65FD369C-F145-45DF-A1B3-2B7E49CEDE65}">
      <dgm:prSet phldrT="[Text]"/>
      <dgm:spPr/>
      <dgm:t>
        <a:bodyPr/>
        <a:lstStyle/>
        <a:p>
          <a:r>
            <a:rPr lang="en-ZA" dirty="0" smtClean="0"/>
            <a:t>Developmental Approach</a:t>
          </a:r>
          <a:endParaRPr lang="en-ZA" dirty="0"/>
        </a:p>
      </dgm:t>
    </dgm:pt>
    <dgm:pt modelId="{1F07BFAB-72B3-4A9B-9DA0-FB7F80DF9BEF}" type="parTrans" cxnId="{F9836D92-CC58-47B6-8EB7-1C0BF0F11B64}">
      <dgm:prSet/>
      <dgm:spPr/>
      <dgm:t>
        <a:bodyPr/>
        <a:lstStyle/>
        <a:p>
          <a:endParaRPr lang="en-ZA"/>
        </a:p>
      </dgm:t>
    </dgm:pt>
    <dgm:pt modelId="{9241832D-BE4E-452E-8FEC-758EA84E7326}" type="sibTrans" cxnId="{F9836D92-CC58-47B6-8EB7-1C0BF0F11B64}">
      <dgm:prSet/>
      <dgm:spPr/>
      <dgm:t>
        <a:bodyPr/>
        <a:lstStyle/>
        <a:p>
          <a:endParaRPr lang="en-ZA"/>
        </a:p>
      </dgm:t>
    </dgm:pt>
    <dgm:pt modelId="{FA33EC53-AE78-40E7-B875-E2A57E576A7B}">
      <dgm:prSet phldrT="[Text]" custT="1"/>
      <dgm:spPr/>
      <dgm:t>
        <a:bodyPr/>
        <a:lstStyle/>
        <a:p>
          <a:r>
            <a:rPr lang="en-ZA" sz="2000" dirty="0" smtClean="0"/>
            <a:t>WP for Welfare (1997)</a:t>
          </a:r>
          <a:endParaRPr lang="en-ZA" sz="2000" dirty="0"/>
        </a:p>
      </dgm:t>
    </dgm:pt>
    <dgm:pt modelId="{533C048F-7506-431C-B391-C08269ECBA8E}" type="parTrans" cxnId="{3A5C3F4B-F8E3-4B7E-8D51-6BE5878B9C34}">
      <dgm:prSet/>
      <dgm:spPr/>
      <dgm:t>
        <a:bodyPr/>
        <a:lstStyle/>
        <a:p>
          <a:endParaRPr lang="en-ZA"/>
        </a:p>
      </dgm:t>
    </dgm:pt>
    <dgm:pt modelId="{4F3F89F7-6332-4F00-8020-4D6C55538096}" type="sibTrans" cxnId="{3A5C3F4B-F8E3-4B7E-8D51-6BE5878B9C34}">
      <dgm:prSet/>
      <dgm:spPr/>
      <dgm:t>
        <a:bodyPr/>
        <a:lstStyle/>
        <a:p>
          <a:endParaRPr lang="en-ZA"/>
        </a:p>
      </dgm:t>
    </dgm:pt>
    <dgm:pt modelId="{E7D2D63B-3E18-434E-A007-345053F73379}">
      <dgm:prSet phldrT="[Text]" custT="1"/>
      <dgm:spPr/>
      <dgm:t>
        <a:bodyPr/>
        <a:lstStyle/>
        <a:p>
          <a:r>
            <a:rPr lang="en-ZA" sz="2000" dirty="0" smtClean="0"/>
            <a:t>Socio-economic challenges </a:t>
          </a:r>
          <a:endParaRPr lang="en-ZA" sz="2000" dirty="0"/>
        </a:p>
      </dgm:t>
    </dgm:pt>
    <dgm:pt modelId="{D2312A98-DE70-41C1-AE39-39BFD294452E}" type="parTrans" cxnId="{BE12BAF5-6476-48A1-BCCA-B963AC745F01}">
      <dgm:prSet/>
      <dgm:spPr/>
      <dgm:t>
        <a:bodyPr/>
        <a:lstStyle/>
        <a:p>
          <a:endParaRPr lang="en-ZA"/>
        </a:p>
      </dgm:t>
    </dgm:pt>
    <dgm:pt modelId="{AB95CCC6-64FF-4A1C-9432-B2F5F3734D38}" type="sibTrans" cxnId="{BE12BAF5-6476-48A1-BCCA-B963AC745F01}">
      <dgm:prSet/>
      <dgm:spPr/>
      <dgm:t>
        <a:bodyPr/>
        <a:lstStyle/>
        <a:p>
          <a:endParaRPr lang="en-ZA"/>
        </a:p>
      </dgm:t>
    </dgm:pt>
    <dgm:pt modelId="{EA422543-F230-40BC-8EB6-69BCCB2B6004}">
      <dgm:prSet phldrT="[Text]"/>
      <dgm:spPr/>
      <dgm:t>
        <a:bodyPr/>
        <a:lstStyle/>
        <a:p>
          <a:r>
            <a:rPr lang="en-ZA" dirty="0" smtClean="0"/>
            <a:t>ISDM</a:t>
          </a:r>
          <a:endParaRPr lang="en-ZA" dirty="0"/>
        </a:p>
      </dgm:t>
    </dgm:pt>
    <dgm:pt modelId="{2556E0F5-0CD5-4ABD-A502-D0251800A5CD}" type="parTrans" cxnId="{FA6CE8E1-BC03-4028-AB74-CFE9D2EDF5AC}">
      <dgm:prSet/>
      <dgm:spPr/>
      <dgm:t>
        <a:bodyPr/>
        <a:lstStyle/>
        <a:p>
          <a:endParaRPr lang="en-ZA"/>
        </a:p>
      </dgm:t>
    </dgm:pt>
    <dgm:pt modelId="{62779959-DB71-4A09-B68F-78A4B0AD2886}" type="sibTrans" cxnId="{FA6CE8E1-BC03-4028-AB74-CFE9D2EDF5AC}">
      <dgm:prSet/>
      <dgm:spPr/>
      <dgm:t>
        <a:bodyPr/>
        <a:lstStyle/>
        <a:p>
          <a:endParaRPr lang="en-ZA"/>
        </a:p>
      </dgm:t>
    </dgm:pt>
    <dgm:pt modelId="{F726BC46-3CAB-4564-A5F3-E7E3A611C6A9}">
      <dgm:prSet phldrT="[Text]" custT="1"/>
      <dgm:spPr/>
      <dgm:t>
        <a:bodyPr/>
        <a:lstStyle/>
        <a:p>
          <a:endParaRPr lang="en-ZA" sz="2000" dirty="0"/>
        </a:p>
      </dgm:t>
    </dgm:pt>
    <dgm:pt modelId="{5AC0401F-D25B-487E-BDD4-CF56B5791FA0}" type="parTrans" cxnId="{DD490087-1E0E-4088-BC71-EFEED48EC8A4}">
      <dgm:prSet/>
      <dgm:spPr/>
      <dgm:t>
        <a:bodyPr/>
        <a:lstStyle/>
        <a:p>
          <a:endParaRPr lang="en-ZA"/>
        </a:p>
      </dgm:t>
    </dgm:pt>
    <dgm:pt modelId="{15468887-1EEC-45E7-A690-9BB00D24096B}" type="sibTrans" cxnId="{DD490087-1E0E-4088-BC71-EFEED48EC8A4}">
      <dgm:prSet/>
      <dgm:spPr/>
      <dgm:t>
        <a:bodyPr/>
        <a:lstStyle/>
        <a:p>
          <a:endParaRPr lang="en-ZA"/>
        </a:p>
      </dgm:t>
    </dgm:pt>
    <dgm:pt modelId="{7460D324-B1FB-4568-9C93-818069F0E291}">
      <dgm:prSet phldrT="[Text]"/>
      <dgm:spPr/>
      <dgm:t>
        <a:bodyPr/>
        <a:lstStyle/>
        <a:p>
          <a:r>
            <a:rPr lang="en-ZA" dirty="0" smtClean="0"/>
            <a:t>FSWS</a:t>
          </a:r>
          <a:endParaRPr lang="en-ZA" dirty="0"/>
        </a:p>
      </dgm:t>
    </dgm:pt>
    <dgm:pt modelId="{6BE29E21-6A7E-4A08-A584-7012E02B2889}" type="parTrans" cxnId="{30EF8A04-9623-4BD0-90B0-60BC56A08B0E}">
      <dgm:prSet/>
      <dgm:spPr/>
      <dgm:t>
        <a:bodyPr/>
        <a:lstStyle/>
        <a:p>
          <a:endParaRPr lang="en-ZA"/>
        </a:p>
      </dgm:t>
    </dgm:pt>
    <dgm:pt modelId="{36C85AF1-F3E1-449E-A413-953BC3775546}" type="sibTrans" cxnId="{30EF8A04-9623-4BD0-90B0-60BC56A08B0E}">
      <dgm:prSet/>
      <dgm:spPr/>
      <dgm:t>
        <a:bodyPr/>
        <a:lstStyle/>
        <a:p>
          <a:endParaRPr lang="en-ZA"/>
        </a:p>
      </dgm:t>
    </dgm:pt>
    <dgm:pt modelId="{476CE1CE-1E2A-448E-8E10-D9854FC3B1DF}">
      <dgm:prSet phldrT="[Text]"/>
      <dgm:spPr/>
      <dgm:t>
        <a:bodyPr/>
        <a:lstStyle/>
        <a:p>
          <a:r>
            <a:rPr lang="en-ZA" smtClean="0"/>
            <a:t>Collaboration with sector partners</a:t>
          </a:r>
          <a:endParaRPr lang="en-ZA" dirty="0"/>
        </a:p>
      </dgm:t>
    </dgm:pt>
    <dgm:pt modelId="{EC9F7975-A603-4E83-8251-44D1BE747A59}" type="parTrans" cxnId="{5A88A096-F3AB-45FE-A908-B1A0ED78BEB3}">
      <dgm:prSet/>
      <dgm:spPr/>
      <dgm:t>
        <a:bodyPr/>
        <a:lstStyle/>
        <a:p>
          <a:endParaRPr lang="en-ZA"/>
        </a:p>
      </dgm:t>
    </dgm:pt>
    <dgm:pt modelId="{D6ABD4BE-7DA7-479F-88CB-CA483837D303}" type="sibTrans" cxnId="{5A88A096-F3AB-45FE-A908-B1A0ED78BEB3}">
      <dgm:prSet/>
      <dgm:spPr/>
      <dgm:t>
        <a:bodyPr/>
        <a:lstStyle/>
        <a:p>
          <a:endParaRPr lang="en-ZA"/>
        </a:p>
      </dgm:t>
    </dgm:pt>
    <dgm:pt modelId="{695A4392-6BA3-4939-97B3-01AD34001BE7}">
      <dgm:prSet phldrT="[Text]" custT="1"/>
      <dgm:spPr/>
      <dgm:t>
        <a:bodyPr/>
        <a:lstStyle/>
        <a:p>
          <a:r>
            <a:rPr lang="en-ZA" sz="2000" dirty="0" smtClean="0"/>
            <a:t>3 broad programmes</a:t>
          </a:r>
          <a:endParaRPr lang="en-ZA" sz="2000" dirty="0"/>
        </a:p>
      </dgm:t>
    </dgm:pt>
    <dgm:pt modelId="{6BF737F8-FC6D-4664-B7F2-0ECAC4556F08}" type="parTrans" cxnId="{C7274306-7B45-4BD5-AC25-AA05FFC3B9FD}">
      <dgm:prSet/>
      <dgm:spPr/>
      <dgm:t>
        <a:bodyPr/>
        <a:lstStyle/>
        <a:p>
          <a:endParaRPr lang="en-ZA"/>
        </a:p>
      </dgm:t>
    </dgm:pt>
    <dgm:pt modelId="{6E47E3C9-DA72-4A46-A66A-AF261724E5C1}" type="sibTrans" cxnId="{C7274306-7B45-4BD5-AC25-AA05FFC3B9FD}">
      <dgm:prSet/>
      <dgm:spPr/>
      <dgm:t>
        <a:bodyPr/>
        <a:lstStyle/>
        <a:p>
          <a:endParaRPr lang="en-ZA"/>
        </a:p>
      </dgm:t>
    </dgm:pt>
    <dgm:pt modelId="{1074C24C-7819-4698-B8EC-2F4F0BD5C041}">
      <dgm:prSet/>
      <dgm:spPr/>
      <dgm:t>
        <a:bodyPr/>
        <a:lstStyle/>
        <a:p>
          <a:r>
            <a:rPr lang="en-ZA" smtClean="0"/>
            <a:t>Roles and responsibilities </a:t>
          </a:r>
          <a:endParaRPr lang="en-ZA" dirty="0"/>
        </a:p>
      </dgm:t>
    </dgm:pt>
    <dgm:pt modelId="{76BC3EA8-4B08-462F-A1F1-C512717D8832}" type="parTrans" cxnId="{05944A72-4359-41D6-9654-963F9B80BA54}">
      <dgm:prSet/>
      <dgm:spPr/>
      <dgm:t>
        <a:bodyPr/>
        <a:lstStyle/>
        <a:p>
          <a:endParaRPr lang="en-ZA"/>
        </a:p>
      </dgm:t>
    </dgm:pt>
    <dgm:pt modelId="{0525F2B2-5E59-4B00-B069-566CE055ACC9}" type="sibTrans" cxnId="{05944A72-4359-41D6-9654-963F9B80BA54}">
      <dgm:prSet/>
      <dgm:spPr/>
      <dgm:t>
        <a:bodyPr/>
        <a:lstStyle/>
        <a:p>
          <a:endParaRPr lang="en-ZA"/>
        </a:p>
      </dgm:t>
    </dgm:pt>
    <dgm:pt modelId="{47680EB5-727E-45F6-8BB8-1A5E5970E8FB}">
      <dgm:prSet/>
      <dgm:spPr/>
      <dgm:t>
        <a:bodyPr/>
        <a:lstStyle/>
        <a:p>
          <a:r>
            <a:rPr lang="en-ZA" dirty="0" smtClean="0"/>
            <a:t>Primary and secondary practice environments </a:t>
          </a:r>
          <a:endParaRPr lang="en-ZA" dirty="0"/>
        </a:p>
      </dgm:t>
    </dgm:pt>
    <dgm:pt modelId="{04C6147D-43A5-4B8C-896A-0D6E3B890E55}" type="parTrans" cxnId="{4F51A091-842A-4BE3-8B8E-E19BE097AFDE}">
      <dgm:prSet/>
      <dgm:spPr/>
      <dgm:t>
        <a:bodyPr/>
        <a:lstStyle/>
        <a:p>
          <a:endParaRPr lang="en-ZA"/>
        </a:p>
      </dgm:t>
    </dgm:pt>
    <dgm:pt modelId="{26B0EC2E-D657-4C82-8902-409898F40F77}" type="sibTrans" cxnId="{4F51A091-842A-4BE3-8B8E-E19BE097AFDE}">
      <dgm:prSet/>
      <dgm:spPr/>
      <dgm:t>
        <a:bodyPr/>
        <a:lstStyle/>
        <a:p>
          <a:endParaRPr lang="en-ZA"/>
        </a:p>
      </dgm:t>
    </dgm:pt>
    <dgm:pt modelId="{6E23241F-E744-4ADC-A3CA-74EE67B7240F}">
      <dgm:prSet phldrT="[Text]" custT="1"/>
      <dgm:spPr/>
      <dgm:t>
        <a:bodyPr/>
        <a:lstStyle/>
        <a:p>
          <a:r>
            <a:rPr lang="en-ZA" sz="2000" dirty="0" smtClean="0"/>
            <a:t>Nature, scope, extent and level of services</a:t>
          </a:r>
          <a:endParaRPr lang="en-ZA" sz="2000" dirty="0"/>
        </a:p>
      </dgm:t>
    </dgm:pt>
    <dgm:pt modelId="{714FE384-FED5-4B8F-A3DB-6F6E8473DE05}" type="parTrans" cxnId="{2994B52C-7936-4672-9B77-42DC1EF2311D}">
      <dgm:prSet/>
      <dgm:spPr/>
      <dgm:t>
        <a:bodyPr/>
        <a:lstStyle/>
        <a:p>
          <a:endParaRPr lang="en-ZA"/>
        </a:p>
      </dgm:t>
    </dgm:pt>
    <dgm:pt modelId="{BBF0B8B9-8CC8-4E5B-AFA2-E2383D1896FF}" type="sibTrans" cxnId="{2994B52C-7936-4672-9B77-42DC1EF2311D}">
      <dgm:prSet/>
      <dgm:spPr/>
      <dgm:t>
        <a:bodyPr/>
        <a:lstStyle/>
        <a:p>
          <a:endParaRPr lang="en-ZA"/>
        </a:p>
      </dgm:t>
    </dgm:pt>
    <dgm:pt modelId="{3692AF2A-E90C-4921-8BDD-B7852CC4F17D}">
      <dgm:prSet phldrT="[Text]" custT="1"/>
      <dgm:spPr/>
      <dgm:t>
        <a:bodyPr/>
        <a:lstStyle/>
        <a:p>
          <a:r>
            <a:rPr lang="en-ZA" sz="2000" dirty="0" smtClean="0"/>
            <a:t>Target groups</a:t>
          </a:r>
          <a:endParaRPr lang="en-ZA" sz="2000" dirty="0"/>
        </a:p>
      </dgm:t>
    </dgm:pt>
    <dgm:pt modelId="{41FE35D8-E74A-4EC8-A9EF-AEE6ECCB9A55}" type="parTrans" cxnId="{8B505154-DA45-4D18-8A19-09E38F3549B8}">
      <dgm:prSet/>
      <dgm:spPr/>
      <dgm:t>
        <a:bodyPr/>
        <a:lstStyle/>
        <a:p>
          <a:endParaRPr lang="en-ZA"/>
        </a:p>
      </dgm:t>
    </dgm:pt>
    <dgm:pt modelId="{6BE505F2-B925-4818-9DD2-13ADA5DAB11F}" type="sibTrans" cxnId="{8B505154-DA45-4D18-8A19-09E38F3549B8}">
      <dgm:prSet/>
      <dgm:spPr/>
      <dgm:t>
        <a:bodyPr/>
        <a:lstStyle/>
        <a:p>
          <a:endParaRPr lang="en-ZA"/>
        </a:p>
      </dgm:t>
    </dgm:pt>
    <dgm:pt modelId="{9711817E-2932-4079-A82D-0298CB380DEC}">
      <dgm:prSet phldrT="[Text]" custT="1"/>
      <dgm:spPr/>
      <dgm:t>
        <a:bodyPr/>
        <a:lstStyle/>
        <a:p>
          <a:r>
            <a:rPr lang="en-ZA" sz="2000" dirty="0" smtClean="0"/>
            <a:t>Constitutional mandate</a:t>
          </a:r>
          <a:endParaRPr lang="en-ZA" sz="2000" dirty="0"/>
        </a:p>
      </dgm:t>
    </dgm:pt>
    <dgm:pt modelId="{0592BF4F-23BA-4618-B98B-1675248C4153}" type="parTrans" cxnId="{52B9B8DF-5B64-4FE8-95C3-D75152F813F2}">
      <dgm:prSet/>
      <dgm:spPr/>
    </dgm:pt>
    <dgm:pt modelId="{B4828F95-D89B-4D4D-BCB4-217ECA0E6043}" type="sibTrans" cxnId="{52B9B8DF-5B64-4FE8-95C3-D75152F813F2}">
      <dgm:prSet/>
      <dgm:spPr/>
    </dgm:pt>
    <dgm:pt modelId="{ABD10C38-204D-436F-9D64-E3731E500BCC}" type="pres">
      <dgm:prSet presAssocID="{DCB75235-3859-4397-87C1-763898CF40C1}" presName="Name0" presStyleCnt="0">
        <dgm:presLayoutVars>
          <dgm:dir/>
          <dgm:animLvl val="lvl"/>
          <dgm:resizeHandles val="exact"/>
        </dgm:presLayoutVars>
      </dgm:prSet>
      <dgm:spPr/>
      <dgm:t>
        <a:bodyPr/>
        <a:lstStyle/>
        <a:p>
          <a:endParaRPr lang="en-ZA"/>
        </a:p>
      </dgm:t>
    </dgm:pt>
    <dgm:pt modelId="{B994ABF6-888B-48F5-8DD5-719CD93780D1}" type="pres">
      <dgm:prSet presAssocID="{DCB75235-3859-4397-87C1-763898CF40C1}" presName="tSp" presStyleCnt="0"/>
      <dgm:spPr/>
    </dgm:pt>
    <dgm:pt modelId="{5DDCF141-6626-4659-B357-47528306A9F5}" type="pres">
      <dgm:prSet presAssocID="{DCB75235-3859-4397-87C1-763898CF40C1}" presName="bSp" presStyleCnt="0"/>
      <dgm:spPr/>
    </dgm:pt>
    <dgm:pt modelId="{1EE168A3-7ADF-49FA-9984-54A99C26B489}" type="pres">
      <dgm:prSet presAssocID="{DCB75235-3859-4397-87C1-763898CF40C1}" presName="process" presStyleCnt="0"/>
      <dgm:spPr/>
    </dgm:pt>
    <dgm:pt modelId="{756AE95D-4D04-48FA-ACA3-2CC39629795D}" type="pres">
      <dgm:prSet presAssocID="{65FD369C-F145-45DF-A1B3-2B7E49CEDE65}" presName="composite1" presStyleCnt="0"/>
      <dgm:spPr/>
    </dgm:pt>
    <dgm:pt modelId="{AF36390E-F1FD-4DFC-AFC9-848A139446E9}" type="pres">
      <dgm:prSet presAssocID="{65FD369C-F145-45DF-A1B3-2B7E49CEDE65}" presName="dummyNode1" presStyleLbl="node1" presStyleIdx="0" presStyleCnt="3"/>
      <dgm:spPr/>
    </dgm:pt>
    <dgm:pt modelId="{BD2D393C-E10C-4A3E-812E-E303E87E1E84}" type="pres">
      <dgm:prSet presAssocID="{65FD369C-F145-45DF-A1B3-2B7E49CEDE65}" presName="childNode1" presStyleLbl="bgAcc1" presStyleIdx="0" presStyleCnt="3">
        <dgm:presLayoutVars>
          <dgm:bulletEnabled val="1"/>
        </dgm:presLayoutVars>
      </dgm:prSet>
      <dgm:spPr/>
      <dgm:t>
        <a:bodyPr/>
        <a:lstStyle/>
        <a:p>
          <a:endParaRPr lang="en-ZA"/>
        </a:p>
      </dgm:t>
    </dgm:pt>
    <dgm:pt modelId="{498F440E-D722-4F93-8DA6-20EF73C4D719}" type="pres">
      <dgm:prSet presAssocID="{65FD369C-F145-45DF-A1B3-2B7E49CEDE65}" presName="childNode1tx" presStyleLbl="bgAcc1" presStyleIdx="0" presStyleCnt="3">
        <dgm:presLayoutVars>
          <dgm:bulletEnabled val="1"/>
        </dgm:presLayoutVars>
      </dgm:prSet>
      <dgm:spPr/>
      <dgm:t>
        <a:bodyPr/>
        <a:lstStyle/>
        <a:p>
          <a:endParaRPr lang="en-ZA"/>
        </a:p>
      </dgm:t>
    </dgm:pt>
    <dgm:pt modelId="{7F19098B-41A7-4CA0-BB19-9734529089C7}" type="pres">
      <dgm:prSet presAssocID="{65FD369C-F145-45DF-A1B3-2B7E49CEDE65}" presName="parentNode1" presStyleLbl="node1" presStyleIdx="0" presStyleCnt="3" custLinFactNeighborY="51730">
        <dgm:presLayoutVars>
          <dgm:chMax val="1"/>
          <dgm:bulletEnabled val="1"/>
        </dgm:presLayoutVars>
      </dgm:prSet>
      <dgm:spPr/>
      <dgm:t>
        <a:bodyPr/>
        <a:lstStyle/>
        <a:p>
          <a:endParaRPr lang="en-ZA"/>
        </a:p>
      </dgm:t>
    </dgm:pt>
    <dgm:pt modelId="{CB44E629-1310-4F44-A8ED-3901B1781C07}" type="pres">
      <dgm:prSet presAssocID="{65FD369C-F145-45DF-A1B3-2B7E49CEDE65}" presName="connSite1" presStyleCnt="0"/>
      <dgm:spPr/>
    </dgm:pt>
    <dgm:pt modelId="{A5968573-2DBE-4671-900E-7EF3122383B8}" type="pres">
      <dgm:prSet presAssocID="{9241832D-BE4E-452E-8FEC-758EA84E7326}" presName="Name9" presStyleLbl="sibTrans2D1" presStyleIdx="0" presStyleCnt="2"/>
      <dgm:spPr/>
      <dgm:t>
        <a:bodyPr/>
        <a:lstStyle/>
        <a:p>
          <a:endParaRPr lang="en-ZA"/>
        </a:p>
      </dgm:t>
    </dgm:pt>
    <dgm:pt modelId="{80BDBE88-D961-4A04-ACBF-C20A249AD2D3}" type="pres">
      <dgm:prSet presAssocID="{EA422543-F230-40BC-8EB6-69BCCB2B6004}" presName="composite2" presStyleCnt="0"/>
      <dgm:spPr/>
    </dgm:pt>
    <dgm:pt modelId="{399340F5-165C-44DF-A8C0-CE23B03CEFD1}" type="pres">
      <dgm:prSet presAssocID="{EA422543-F230-40BC-8EB6-69BCCB2B6004}" presName="dummyNode2" presStyleLbl="node1" presStyleIdx="0" presStyleCnt="3"/>
      <dgm:spPr/>
    </dgm:pt>
    <dgm:pt modelId="{19992625-C200-45FE-9E53-6ECBDF8C0B33}" type="pres">
      <dgm:prSet presAssocID="{EA422543-F230-40BC-8EB6-69BCCB2B6004}" presName="childNode2" presStyleLbl="bgAcc1" presStyleIdx="1" presStyleCnt="3" custScaleX="128188" custScaleY="130080" custLinFactNeighborX="8143" custLinFactNeighborY="14445">
        <dgm:presLayoutVars>
          <dgm:bulletEnabled val="1"/>
        </dgm:presLayoutVars>
      </dgm:prSet>
      <dgm:spPr/>
      <dgm:t>
        <a:bodyPr/>
        <a:lstStyle/>
        <a:p>
          <a:endParaRPr lang="en-ZA"/>
        </a:p>
      </dgm:t>
    </dgm:pt>
    <dgm:pt modelId="{EC3DFB8D-0FE7-4AB3-844A-751A141A9580}" type="pres">
      <dgm:prSet presAssocID="{EA422543-F230-40BC-8EB6-69BCCB2B6004}" presName="childNode2tx" presStyleLbl="bgAcc1" presStyleIdx="1" presStyleCnt="3">
        <dgm:presLayoutVars>
          <dgm:bulletEnabled val="1"/>
        </dgm:presLayoutVars>
      </dgm:prSet>
      <dgm:spPr/>
      <dgm:t>
        <a:bodyPr/>
        <a:lstStyle/>
        <a:p>
          <a:endParaRPr lang="en-ZA"/>
        </a:p>
      </dgm:t>
    </dgm:pt>
    <dgm:pt modelId="{1A079F1D-A511-4C88-9A37-21F75C5C1791}" type="pres">
      <dgm:prSet presAssocID="{EA422543-F230-40BC-8EB6-69BCCB2B6004}" presName="parentNode2" presStyleLbl="node1" presStyleIdx="1" presStyleCnt="3">
        <dgm:presLayoutVars>
          <dgm:chMax val="0"/>
          <dgm:bulletEnabled val="1"/>
        </dgm:presLayoutVars>
      </dgm:prSet>
      <dgm:spPr/>
      <dgm:t>
        <a:bodyPr/>
        <a:lstStyle/>
        <a:p>
          <a:endParaRPr lang="en-ZA"/>
        </a:p>
      </dgm:t>
    </dgm:pt>
    <dgm:pt modelId="{B10DD62C-A296-47BA-87F7-0829E714347A}" type="pres">
      <dgm:prSet presAssocID="{EA422543-F230-40BC-8EB6-69BCCB2B6004}" presName="connSite2" presStyleCnt="0"/>
      <dgm:spPr/>
    </dgm:pt>
    <dgm:pt modelId="{E9E371CB-1436-467F-9538-915564458E97}" type="pres">
      <dgm:prSet presAssocID="{62779959-DB71-4A09-B68F-78A4B0AD2886}" presName="Name18" presStyleLbl="sibTrans2D1" presStyleIdx="1" presStyleCnt="2"/>
      <dgm:spPr/>
      <dgm:t>
        <a:bodyPr/>
        <a:lstStyle/>
        <a:p>
          <a:endParaRPr lang="en-ZA"/>
        </a:p>
      </dgm:t>
    </dgm:pt>
    <dgm:pt modelId="{21895EA7-B6CE-41BF-82DD-DD3AACB8DF3D}" type="pres">
      <dgm:prSet presAssocID="{7460D324-B1FB-4568-9C93-818069F0E291}" presName="composite1" presStyleCnt="0"/>
      <dgm:spPr/>
    </dgm:pt>
    <dgm:pt modelId="{009626DA-3350-4AE4-A29E-070EA84800F3}" type="pres">
      <dgm:prSet presAssocID="{7460D324-B1FB-4568-9C93-818069F0E291}" presName="dummyNode1" presStyleLbl="node1" presStyleIdx="1" presStyleCnt="3"/>
      <dgm:spPr/>
    </dgm:pt>
    <dgm:pt modelId="{ABB0E6B0-0246-4A49-B573-4342C5F57E18}" type="pres">
      <dgm:prSet presAssocID="{7460D324-B1FB-4568-9C93-818069F0E291}" presName="childNode1" presStyleLbl="bgAcc1" presStyleIdx="2" presStyleCnt="3" custScaleX="117579">
        <dgm:presLayoutVars>
          <dgm:bulletEnabled val="1"/>
        </dgm:presLayoutVars>
      </dgm:prSet>
      <dgm:spPr/>
      <dgm:t>
        <a:bodyPr/>
        <a:lstStyle/>
        <a:p>
          <a:endParaRPr lang="en-ZA"/>
        </a:p>
      </dgm:t>
    </dgm:pt>
    <dgm:pt modelId="{5E2B2AFA-8937-48FD-B1BC-10A51280F583}" type="pres">
      <dgm:prSet presAssocID="{7460D324-B1FB-4568-9C93-818069F0E291}" presName="childNode1tx" presStyleLbl="bgAcc1" presStyleIdx="2" presStyleCnt="3">
        <dgm:presLayoutVars>
          <dgm:bulletEnabled val="1"/>
        </dgm:presLayoutVars>
      </dgm:prSet>
      <dgm:spPr/>
      <dgm:t>
        <a:bodyPr/>
        <a:lstStyle/>
        <a:p>
          <a:endParaRPr lang="en-ZA"/>
        </a:p>
      </dgm:t>
    </dgm:pt>
    <dgm:pt modelId="{4398D4F0-6217-46EA-9C40-77A2F2872C49}" type="pres">
      <dgm:prSet presAssocID="{7460D324-B1FB-4568-9C93-818069F0E291}" presName="parentNode1" presStyleLbl="node1" presStyleIdx="2" presStyleCnt="3">
        <dgm:presLayoutVars>
          <dgm:chMax val="1"/>
          <dgm:bulletEnabled val="1"/>
        </dgm:presLayoutVars>
      </dgm:prSet>
      <dgm:spPr/>
      <dgm:t>
        <a:bodyPr/>
        <a:lstStyle/>
        <a:p>
          <a:endParaRPr lang="en-ZA"/>
        </a:p>
      </dgm:t>
    </dgm:pt>
    <dgm:pt modelId="{00C965A8-8522-4792-B774-DCCA2D5FB96F}" type="pres">
      <dgm:prSet presAssocID="{7460D324-B1FB-4568-9C93-818069F0E291}" presName="connSite1" presStyleCnt="0"/>
      <dgm:spPr/>
    </dgm:pt>
  </dgm:ptLst>
  <dgm:cxnLst>
    <dgm:cxn modelId="{FB33BAE0-94A2-48EB-B461-13803ED987D6}" type="presOf" srcId="{695A4392-6BA3-4939-97B3-01AD34001BE7}" destId="{EC3DFB8D-0FE7-4AB3-844A-751A141A9580}" srcOrd="1" destOrd="1" presId="urn:microsoft.com/office/officeart/2005/8/layout/hProcess4"/>
    <dgm:cxn modelId="{EC2DAFA6-7D3F-4CBE-BC3B-333DF6CE0768}" type="presOf" srcId="{9711817E-2932-4079-A82D-0298CB380DEC}" destId="{BD2D393C-E10C-4A3E-812E-E303E87E1E84}" srcOrd="0" destOrd="0" presId="urn:microsoft.com/office/officeart/2005/8/layout/hProcess4"/>
    <dgm:cxn modelId="{DF1FF00D-342C-4515-BB64-6FA35FD8F21A}" type="presOf" srcId="{EA422543-F230-40BC-8EB6-69BCCB2B6004}" destId="{1A079F1D-A511-4C88-9A37-21F75C5C1791}" srcOrd="0" destOrd="0" presId="urn:microsoft.com/office/officeart/2005/8/layout/hProcess4"/>
    <dgm:cxn modelId="{F9836D92-CC58-47B6-8EB7-1C0BF0F11B64}" srcId="{DCB75235-3859-4397-87C1-763898CF40C1}" destId="{65FD369C-F145-45DF-A1B3-2B7E49CEDE65}" srcOrd="0" destOrd="0" parTransId="{1F07BFAB-72B3-4A9B-9DA0-FB7F80DF9BEF}" sibTransId="{9241832D-BE4E-452E-8FEC-758EA84E7326}"/>
    <dgm:cxn modelId="{BE12BAF5-6476-48A1-BCCA-B963AC745F01}" srcId="{65FD369C-F145-45DF-A1B3-2B7E49CEDE65}" destId="{E7D2D63B-3E18-434E-A007-345053F73379}" srcOrd="2" destOrd="0" parTransId="{D2312A98-DE70-41C1-AE39-39BFD294452E}" sibTransId="{AB95CCC6-64FF-4A1C-9432-B2F5F3734D38}"/>
    <dgm:cxn modelId="{DB20BC8C-3F1E-4B1A-9EAB-79EBCA439B3E}" type="presOf" srcId="{47680EB5-727E-45F6-8BB8-1A5E5970E8FB}" destId="{ABB0E6B0-0246-4A49-B573-4342C5F57E18}" srcOrd="0" destOrd="2" presId="urn:microsoft.com/office/officeart/2005/8/layout/hProcess4"/>
    <dgm:cxn modelId="{F8FC43A3-7700-4B96-8B2E-3029828F4E35}" type="presOf" srcId="{9711817E-2932-4079-A82D-0298CB380DEC}" destId="{498F440E-D722-4F93-8DA6-20EF73C4D719}" srcOrd="1" destOrd="0" presId="urn:microsoft.com/office/officeart/2005/8/layout/hProcess4"/>
    <dgm:cxn modelId="{07D6B1E1-9544-43AD-AA29-7021D83B2000}" type="presOf" srcId="{6E23241F-E744-4ADC-A3CA-74EE67B7240F}" destId="{EC3DFB8D-0FE7-4AB3-844A-751A141A9580}" srcOrd="1" destOrd="2" presId="urn:microsoft.com/office/officeart/2005/8/layout/hProcess4"/>
    <dgm:cxn modelId="{1ED10301-BBFD-48A3-9BB8-1FF6FD9F5A2A}" type="presOf" srcId="{6E23241F-E744-4ADC-A3CA-74EE67B7240F}" destId="{19992625-C200-45FE-9E53-6ECBDF8C0B33}" srcOrd="0" destOrd="2" presId="urn:microsoft.com/office/officeart/2005/8/layout/hProcess4"/>
    <dgm:cxn modelId="{8B505154-DA45-4D18-8A19-09E38F3549B8}" srcId="{EA422543-F230-40BC-8EB6-69BCCB2B6004}" destId="{3692AF2A-E90C-4921-8BDD-B7852CC4F17D}" srcOrd="3" destOrd="0" parTransId="{41FE35D8-E74A-4EC8-A9EF-AEE6ECCB9A55}" sibTransId="{6BE505F2-B925-4818-9DD2-13ADA5DAB11F}"/>
    <dgm:cxn modelId="{F24043E6-248D-433C-BB01-0F4E03075363}" type="presOf" srcId="{F726BC46-3CAB-4564-A5F3-E7E3A611C6A9}" destId="{19992625-C200-45FE-9E53-6ECBDF8C0B33}" srcOrd="0" destOrd="0" presId="urn:microsoft.com/office/officeart/2005/8/layout/hProcess4"/>
    <dgm:cxn modelId="{8EBFB7A6-0F86-4125-82A5-F391AC7BB746}" type="presOf" srcId="{476CE1CE-1E2A-448E-8E10-D9854FC3B1DF}" destId="{ABB0E6B0-0246-4A49-B573-4342C5F57E18}" srcOrd="0" destOrd="0" presId="urn:microsoft.com/office/officeart/2005/8/layout/hProcess4"/>
    <dgm:cxn modelId="{4BE0EDD4-E482-4EDE-8412-E0BAB5C6DED6}" type="presOf" srcId="{DCB75235-3859-4397-87C1-763898CF40C1}" destId="{ABD10C38-204D-436F-9D64-E3731E500BCC}" srcOrd="0" destOrd="0" presId="urn:microsoft.com/office/officeart/2005/8/layout/hProcess4"/>
    <dgm:cxn modelId="{5A88A096-F3AB-45FE-A908-B1A0ED78BEB3}" srcId="{7460D324-B1FB-4568-9C93-818069F0E291}" destId="{476CE1CE-1E2A-448E-8E10-D9854FC3B1DF}" srcOrd="0" destOrd="0" parTransId="{EC9F7975-A603-4E83-8251-44D1BE747A59}" sibTransId="{D6ABD4BE-7DA7-479F-88CB-CA483837D303}"/>
    <dgm:cxn modelId="{4180A588-0A06-4F4D-985E-14438580EF53}" type="presOf" srcId="{9241832D-BE4E-452E-8FEC-758EA84E7326}" destId="{A5968573-2DBE-4671-900E-7EF3122383B8}" srcOrd="0" destOrd="0" presId="urn:microsoft.com/office/officeart/2005/8/layout/hProcess4"/>
    <dgm:cxn modelId="{52B9B8DF-5B64-4FE8-95C3-D75152F813F2}" srcId="{65FD369C-F145-45DF-A1B3-2B7E49CEDE65}" destId="{9711817E-2932-4079-A82D-0298CB380DEC}" srcOrd="0" destOrd="0" parTransId="{0592BF4F-23BA-4618-B98B-1675248C4153}" sibTransId="{B4828F95-D89B-4D4D-BCB4-217ECA0E6043}"/>
    <dgm:cxn modelId="{E33B96BB-07B5-427D-8997-0EF3B101C80B}" type="presOf" srcId="{F726BC46-3CAB-4564-A5F3-E7E3A611C6A9}" destId="{EC3DFB8D-0FE7-4AB3-844A-751A141A9580}" srcOrd="1" destOrd="0" presId="urn:microsoft.com/office/officeart/2005/8/layout/hProcess4"/>
    <dgm:cxn modelId="{1EF595EC-8E26-4EDF-AEB4-60DFD24C7218}" type="presOf" srcId="{65FD369C-F145-45DF-A1B3-2B7E49CEDE65}" destId="{7F19098B-41A7-4CA0-BB19-9734529089C7}" srcOrd="0" destOrd="0" presId="urn:microsoft.com/office/officeart/2005/8/layout/hProcess4"/>
    <dgm:cxn modelId="{2F5DF725-CC71-446F-9E41-23B9154B07FE}" type="presOf" srcId="{695A4392-6BA3-4939-97B3-01AD34001BE7}" destId="{19992625-C200-45FE-9E53-6ECBDF8C0B33}" srcOrd="0" destOrd="1" presId="urn:microsoft.com/office/officeart/2005/8/layout/hProcess4"/>
    <dgm:cxn modelId="{FA6CE8E1-BC03-4028-AB74-CFE9D2EDF5AC}" srcId="{DCB75235-3859-4397-87C1-763898CF40C1}" destId="{EA422543-F230-40BC-8EB6-69BCCB2B6004}" srcOrd="1" destOrd="0" parTransId="{2556E0F5-0CD5-4ABD-A502-D0251800A5CD}" sibTransId="{62779959-DB71-4A09-B68F-78A4B0AD2886}"/>
    <dgm:cxn modelId="{3A5C3F4B-F8E3-4B7E-8D51-6BE5878B9C34}" srcId="{65FD369C-F145-45DF-A1B3-2B7E49CEDE65}" destId="{FA33EC53-AE78-40E7-B875-E2A57E576A7B}" srcOrd="1" destOrd="0" parTransId="{533C048F-7506-431C-B391-C08269ECBA8E}" sibTransId="{4F3F89F7-6332-4F00-8020-4D6C55538096}"/>
    <dgm:cxn modelId="{73D0B28B-8D06-4352-9FBE-AB0A69630D17}" type="presOf" srcId="{3692AF2A-E90C-4921-8BDD-B7852CC4F17D}" destId="{19992625-C200-45FE-9E53-6ECBDF8C0B33}" srcOrd="0" destOrd="3" presId="urn:microsoft.com/office/officeart/2005/8/layout/hProcess4"/>
    <dgm:cxn modelId="{1B16D5B3-723C-4D24-8887-4D123F97E528}" type="presOf" srcId="{FA33EC53-AE78-40E7-B875-E2A57E576A7B}" destId="{BD2D393C-E10C-4A3E-812E-E303E87E1E84}" srcOrd="0" destOrd="1" presId="urn:microsoft.com/office/officeart/2005/8/layout/hProcess4"/>
    <dgm:cxn modelId="{5D3B2D39-B768-4FEC-8022-4506FFF2DFC3}" type="presOf" srcId="{62779959-DB71-4A09-B68F-78A4B0AD2886}" destId="{E9E371CB-1436-467F-9538-915564458E97}" srcOrd="0" destOrd="0" presId="urn:microsoft.com/office/officeart/2005/8/layout/hProcess4"/>
    <dgm:cxn modelId="{DD490087-1E0E-4088-BC71-EFEED48EC8A4}" srcId="{EA422543-F230-40BC-8EB6-69BCCB2B6004}" destId="{F726BC46-3CAB-4564-A5F3-E7E3A611C6A9}" srcOrd="0" destOrd="0" parTransId="{5AC0401F-D25B-487E-BDD4-CF56B5791FA0}" sibTransId="{15468887-1EEC-45E7-A690-9BB00D24096B}"/>
    <dgm:cxn modelId="{5AD4B06B-EB10-4F4C-8FDF-16EE91B60B40}" type="presOf" srcId="{476CE1CE-1E2A-448E-8E10-D9854FC3B1DF}" destId="{5E2B2AFA-8937-48FD-B1BC-10A51280F583}" srcOrd="1" destOrd="0" presId="urn:microsoft.com/office/officeart/2005/8/layout/hProcess4"/>
    <dgm:cxn modelId="{BF0159C0-3EDF-440A-947C-13964DA4EA0B}" type="presOf" srcId="{1074C24C-7819-4698-B8EC-2F4F0BD5C041}" destId="{ABB0E6B0-0246-4A49-B573-4342C5F57E18}" srcOrd="0" destOrd="1" presId="urn:microsoft.com/office/officeart/2005/8/layout/hProcess4"/>
    <dgm:cxn modelId="{AC407E0D-F43E-4932-AC22-527529D937F7}" type="presOf" srcId="{3692AF2A-E90C-4921-8BDD-B7852CC4F17D}" destId="{EC3DFB8D-0FE7-4AB3-844A-751A141A9580}" srcOrd="1" destOrd="3" presId="urn:microsoft.com/office/officeart/2005/8/layout/hProcess4"/>
    <dgm:cxn modelId="{05944A72-4359-41D6-9654-963F9B80BA54}" srcId="{7460D324-B1FB-4568-9C93-818069F0E291}" destId="{1074C24C-7819-4698-B8EC-2F4F0BD5C041}" srcOrd="1" destOrd="0" parTransId="{76BC3EA8-4B08-462F-A1F1-C512717D8832}" sibTransId="{0525F2B2-5E59-4B00-B069-566CE055ACC9}"/>
    <dgm:cxn modelId="{264E0754-2164-49FB-8A4F-4226038D2D68}" type="presOf" srcId="{7460D324-B1FB-4568-9C93-818069F0E291}" destId="{4398D4F0-6217-46EA-9C40-77A2F2872C49}" srcOrd="0" destOrd="0" presId="urn:microsoft.com/office/officeart/2005/8/layout/hProcess4"/>
    <dgm:cxn modelId="{3C334A38-F752-4EC0-83D5-34C27032446D}" type="presOf" srcId="{FA33EC53-AE78-40E7-B875-E2A57E576A7B}" destId="{498F440E-D722-4F93-8DA6-20EF73C4D719}" srcOrd="1" destOrd="1" presId="urn:microsoft.com/office/officeart/2005/8/layout/hProcess4"/>
    <dgm:cxn modelId="{C05FE0A1-A3A1-4793-981A-C8D783EAC963}" type="presOf" srcId="{1074C24C-7819-4698-B8EC-2F4F0BD5C041}" destId="{5E2B2AFA-8937-48FD-B1BC-10A51280F583}" srcOrd="1" destOrd="1" presId="urn:microsoft.com/office/officeart/2005/8/layout/hProcess4"/>
    <dgm:cxn modelId="{A6D0FF8B-322F-4C7E-82D6-1CC1EEB9292A}" type="presOf" srcId="{47680EB5-727E-45F6-8BB8-1A5E5970E8FB}" destId="{5E2B2AFA-8937-48FD-B1BC-10A51280F583}" srcOrd="1" destOrd="2" presId="urn:microsoft.com/office/officeart/2005/8/layout/hProcess4"/>
    <dgm:cxn modelId="{01548615-58BE-4E00-9815-A3B57A99EB65}" type="presOf" srcId="{E7D2D63B-3E18-434E-A007-345053F73379}" destId="{498F440E-D722-4F93-8DA6-20EF73C4D719}" srcOrd="1" destOrd="2" presId="urn:microsoft.com/office/officeart/2005/8/layout/hProcess4"/>
    <dgm:cxn modelId="{4BFB2D35-C499-4B73-8EC4-FAC0DD9C8339}" type="presOf" srcId="{E7D2D63B-3E18-434E-A007-345053F73379}" destId="{BD2D393C-E10C-4A3E-812E-E303E87E1E84}" srcOrd="0" destOrd="2" presId="urn:microsoft.com/office/officeart/2005/8/layout/hProcess4"/>
    <dgm:cxn modelId="{C7274306-7B45-4BD5-AC25-AA05FFC3B9FD}" srcId="{EA422543-F230-40BC-8EB6-69BCCB2B6004}" destId="{695A4392-6BA3-4939-97B3-01AD34001BE7}" srcOrd="1" destOrd="0" parTransId="{6BF737F8-FC6D-4664-B7F2-0ECAC4556F08}" sibTransId="{6E47E3C9-DA72-4A46-A66A-AF261724E5C1}"/>
    <dgm:cxn modelId="{4F51A091-842A-4BE3-8B8E-E19BE097AFDE}" srcId="{7460D324-B1FB-4568-9C93-818069F0E291}" destId="{47680EB5-727E-45F6-8BB8-1A5E5970E8FB}" srcOrd="2" destOrd="0" parTransId="{04C6147D-43A5-4B8C-896A-0D6E3B890E55}" sibTransId="{26B0EC2E-D657-4C82-8902-409898F40F77}"/>
    <dgm:cxn modelId="{30EF8A04-9623-4BD0-90B0-60BC56A08B0E}" srcId="{DCB75235-3859-4397-87C1-763898CF40C1}" destId="{7460D324-B1FB-4568-9C93-818069F0E291}" srcOrd="2" destOrd="0" parTransId="{6BE29E21-6A7E-4A08-A584-7012E02B2889}" sibTransId="{36C85AF1-F3E1-449E-A413-953BC3775546}"/>
    <dgm:cxn modelId="{2994B52C-7936-4672-9B77-42DC1EF2311D}" srcId="{EA422543-F230-40BC-8EB6-69BCCB2B6004}" destId="{6E23241F-E744-4ADC-A3CA-74EE67B7240F}" srcOrd="2" destOrd="0" parTransId="{714FE384-FED5-4B8F-A3DB-6F6E8473DE05}" sibTransId="{BBF0B8B9-8CC8-4E5B-AFA2-E2383D1896FF}"/>
    <dgm:cxn modelId="{F8831DB9-1648-4F93-A66F-A4505386DD7C}" type="presParOf" srcId="{ABD10C38-204D-436F-9D64-E3731E500BCC}" destId="{B994ABF6-888B-48F5-8DD5-719CD93780D1}" srcOrd="0" destOrd="0" presId="urn:microsoft.com/office/officeart/2005/8/layout/hProcess4"/>
    <dgm:cxn modelId="{4AE54E88-C0DE-4EE1-A7EB-DFD0A97CB8C5}" type="presParOf" srcId="{ABD10C38-204D-436F-9D64-E3731E500BCC}" destId="{5DDCF141-6626-4659-B357-47528306A9F5}" srcOrd="1" destOrd="0" presId="urn:microsoft.com/office/officeart/2005/8/layout/hProcess4"/>
    <dgm:cxn modelId="{488EE156-F3C0-4F10-BA4E-3A5FF0D3AEFC}" type="presParOf" srcId="{ABD10C38-204D-436F-9D64-E3731E500BCC}" destId="{1EE168A3-7ADF-49FA-9984-54A99C26B489}" srcOrd="2" destOrd="0" presId="urn:microsoft.com/office/officeart/2005/8/layout/hProcess4"/>
    <dgm:cxn modelId="{091C6760-3E40-401E-B287-113009F7D3C7}" type="presParOf" srcId="{1EE168A3-7ADF-49FA-9984-54A99C26B489}" destId="{756AE95D-4D04-48FA-ACA3-2CC39629795D}" srcOrd="0" destOrd="0" presId="urn:microsoft.com/office/officeart/2005/8/layout/hProcess4"/>
    <dgm:cxn modelId="{6A43BBF3-1887-4F63-99EA-77ED967363E8}" type="presParOf" srcId="{756AE95D-4D04-48FA-ACA3-2CC39629795D}" destId="{AF36390E-F1FD-4DFC-AFC9-848A139446E9}" srcOrd="0" destOrd="0" presId="urn:microsoft.com/office/officeart/2005/8/layout/hProcess4"/>
    <dgm:cxn modelId="{37D30D4A-3BA7-49EF-8FB0-2AA651BEAADD}" type="presParOf" srcId="{756AE95D-4D04-48FA-ACA3-2CC39629795D}" destId="{BD2D393C-E10C-4A3E-812E-E303E87E1E84}" srcOrd="1" destOrd="0" presId="urn:microsoft.com/office/officeart/2005/8/layout/hProcess4"/>
    <dgm:cxn modelId="{2BB6F1B6-8290-4FD9-AF6D-F725D9C9900D}" type="presParOf" srcId="{756AE95D-4D04-48FA-ACA3-2CC39629795D}" destId="{498F440E-D722-4F93-8DA6-20EF73C4D719}" srcOrd="2" destOrd="0" presId="urn:microsoft.com/office/officeart/2005/8/layout/hProcess4"/>
    <dgm:cxn modelId="{6877B3C5-5842-465E-B151-053FDD82BE11}" type="presParOf" srcId="{756AE95D-4D04-48FA-ACA3-2CC39629795D}" destId="{7F19098B-41A7-4CA0-BB19-9734529089C7}" srcOrd="3" destOrd="0" presId="urn:microsoft.com/office/officeart/2005/8/layout/hProcess4"/>
    <dgm:cxn modelId="{3E4AFD4D-17A5-4AF5-A21D-6E03AB10F047}" type="presParOf" srcId="{756AE95D-4D04-48FA-ACA3-2CC39629795D}" destId="{CB44E629-1310-4F44-A8ED-3901B1781C07}" srcOrd="4" destOrd="0" presId="urn:microsoft.com/office/officeart/2005/8/layout/hProcess4"/>
    <dgm:cxn modelId="{98A8E583-BED0-49F9-A262-E5D44A8878F4}" type="presParOf" srcId="{1EE168A3-7ADF-49FA-9984-54A99C26B489}" destId="{A5968573-2DBE-4671-900E-7EF3122383B8}" srcOrd="1" destOrd="0" presId="urn:microsoft.com/office/officeart/2005/8/layout/hProcess4"/>
    <dgm:cxn modelId="{8138EC62-18C6-4200-BDB7-107D302AFBA7}" type="presParOf" srcId="{1EE168A3-7ADF-49FA-9984-54A99C26B489}" destId="{80BDBE88-D961-4A04-ACBF-C20A249AD2D3}" srcOrd="2" destOrd="0" presId="urn:microsoft.com/office/officeart/2005/8/layout/hProcess4"/>
    <dgm:cxn modelId="{DC866FEC-C9A0-4F62-8C92-BEB9B4F184D7}" type="presParOf" srcId="{80BDBE88-D961-4A04-ACBF-C20A249AD2D3}" destId="{399340F5-165C-44DF-A8C0-CE23B03CEFD1}" srcOrd="0" destOrd="0" presId="urn:microsoft.com/office/officeart/2005/8/layout/hProcess4"/>
    <dgm:cxn modelId="{CCFA74DA-945B-4548-BA8E-2D48C39233A5}" type="presParOf" srcId="{80BDBE88-D961-4A04-ACBF-C20A249AD2D3}" destId="{19992625-C200-45FE-9E53-6ECBDF8C0B33}" srcOrd="1" destOrd="0" presId="urn:microsoft.com/office/officeart/2005/8/layout/hProcess4"/>
    <dgm:cxn modelId="{8FF554D3-9792-4861-B16D-04BDABD86C10}" type="presParOf" srcId="{80BDBE88-D961-4A04-ACBF-C20A249AD2D3}" destId="{EC3DFB8D-0FE7-4AB3-844A-751A141A9580}" srcOrd="2" destOrd="0" presId="urn:microsoft.com/office/officeart/2005/8/layout/hProcess4"/>
    <dgm:cxn modelId="{84269D34-84D3-4A5E-AC33-66BA39F95C5E}" type="presParOf" srcId="{80BDBE88-D961-4A04-ACBF-C20A249AD2D3}" destId="{1A079F1D-A511-4C88-9A37-21F75C5C1791}" srcOrd="3" destOrd="0" presId="urn:microsoft.com/office/officeart/2005/8/layout/hProcess4"/>
    <dgm:cxn modelId="{B7025E51-30F2-422F-8D93-F68073073D97}" type="presParOf" srcId="{80BDBE88-D961-4A04-ACBF-C20A249AD2D3}" destId="{B10DD62C-A296-47BA-87F7-0829E714347A}" srcOrd="4" destOrd="0" presId="urn:microsoft.com/office/officeart/2005/8/layout/hProcess4"/>
    <dgm:cxn modelId="{C899CF84-F061-4D06-99E6-4A5F7FFE42F2}" type="presParOf" srcId="{1EE168A3-7ADF-49FA-9984-54A99C26B489}" destId="{E9E371CB-1436-467F-9538-915564458E97}" srcOrd="3" destOrd="0" presId="urn:microsoft.com/office/officeart/2005/8/layout/hProcess4"/>
    <dgm:cxn modelId="{74785A38-68F8-46A0-ABC2-D6C800208CC2}" type="presParOf" srcId="{1EE168A3-7ADF-49FA-9984-54A99C26B489}" destId="{21895EA7-B6CE-41BF-82DD-DD3AACB8DF3D}" srcOrd="4" destOrd="0" presId="urn:microsoft.com/office/officeart/2005/8/layout/hProcess4"/>
    <dgm:cxn modelId="{1CD03114-EFA8-4988-9C97-986D00965D92}" type="presParOf" srcId="{21895EA7-B6CE-41BF-82DD-DD3AACB8DF3D}" destId="{009626DA-3350-4AE4-A29E-070EA84800F3}" srcOrd="0" destOrd="0" presId="urn:microsoft.com/office/officeart/2005/8/layout/hProcess4"/>
    <dgm:cxn modelId="{3962A35F-7F86-4B0C-97AE-8C192C2A06AF}" type="presParOf" srcId="{21895EA7-B6CE-41BF-82DD-DD3AACB8DF3D}" destId="{ABB0E6B0-0246-4A49-B573-4342C5F57E18}" srcOrd="1" destOrd="0" presId="urn:microsoft.com/office/officeart/2005/8/layout/hProcess4"/>
    <dgm:cxn modelId="{45000F23-171A-4ED1-B8B1-36EFBC5381B6}" type="presParOf" srcId="{21895EA7-B6CE-41BF-82DD-DD3AACB8DF3D}" destId="{5E2B2AFA-8937-48FD-B1BC-10A51280F583}" srcOrd="2" destOrd="0" presId="urn:microsoft.com/office/officeart/2005/8/layout/hProcess4"/>
    <dgm:cxn modelId="{CC1F7900-9EE0-4E31-9856-FFDA14CED0EF}" type="presParOf" srcId="{21895EA7-B6CE-41BF-82DD-DD3AACB8DF3D}" destId="{4398D4F0-6217-46EA-9C40-77A2F2872C49}" srcOrd="3" destOrd="0" presId="urn:microsoft.com/office/officeart/2005/8/layout/hProcess4"/>
    <dgm:cxn modelId="{DD641859-1988-4244-B95B-09FD3C2D2DAC}" type="presParOf" srcId="{21895EA7-B6CE-41BF-82DD-DD3AACB8DF3D}" destId="{00C965A8-8522-4792-B774-DCCA2D5FB96F}"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E27A787-E5BD-45CF-935A-10D9A7771E6A}" type="doc">
      <dgm:prSet loTypeId="urn:microsoft.com/office/officeart/2005/8/layout/radial2" loCatId="relationship" qsTypeId="urn:microsoft.com/office/officeart/2005/8/quickstyle/simple1" qsCatId="simple" csTypeId="urn:microsoft.com/office/officeart/2005/8/colors/accent2_5" csCatId="accent2" phldr="1"/>
      <dgm:spPr/>
      <dgm:t>
        <a:bodyPr/>
        <a:lstStyle/>
        <a:p>
          <a:endParaRPr lang="en-ZA"/>
        </a:p>
      </dgm:t>
    </dgm:pt>
    <dgm:pt modelId="{A9032503-F913-4AEF-B2E8-DC3EA6C90422}">
      <dgm:prSet phldrT="[Text]" custT="1"/>
      <dgm:spPr/>
      <dgm:t>
        <a:bodyPr/>
        <a:lstStyle/>
        <a:p>
          <a:r>
            <a:rPr lang="en-ZA" sz="2000" dirty="0" smtClean="0"/>
            <a:t>Continuation</a:t>
          </a:r>
          <a:endParaRPr lang="en-ZA" sz="2000" dirty="0"/>
        </a:p>
      </dgm:t>
    </dgm:pt>
    <dgm:pt modelId="{CF7B1717-79CE-4F65-884E-6B8950263F2D}" type="parTrans" cxnId="{CF1155BC-428E-433F-A081-A9931BD4035B}">
      <dgm:prSet/>
      <dgm:spPr/>
      <dgm:t>
        <a:bodyPr/>
        <a:lstStyle/>
        <a:p>
          <a:endParaRPr lang="en-ZA" dirty="0"/>
        </a:p>
      </dgm:t>
    </dgm:pt>
    <dgm:pt modelId="{F4CF3D2A-AD57-458B-B8FF-D3F188A1A726}" type="sibTrans" cxnId="{CF1155BC-428E-433F-A081-A9931BD4035B}">
      <dgm:prSet/>
      <dgm:spPr/>
      <dgm:t>
        <a:bodyPr/>
        <a:lstStyle/>
        <a:p>
          <a:endParaRPr lang="en-ZA"/>
        </a:p>
      </dgm:t>
    </dgm:pt>
    <dgm:pt modelId="{5C86B748-40A2-4ADC-9AD4-28453A196052}">
      <dgm:prSet phldrT="[Text]"/>
      <dgm:spPr/>
      <dgm:t>
        <a:bodyPr/>
        <a:lstStyle/>
        <a:p>
          <a:r>
            <a:rPr lang="en-ZA" dirty="0" smtClean="0"/>
            <a:t>Alternative </a:t>
          </a:r>
          <a:endParaRPr lang="en-ZA" dirty="0"/>
        </a:p>
      </dgm:t>
    </dgm:pt>
    <dgm:pt modelId="{C0881D8D-8208-4699-BC10-B6F943AB8A5D}" type="parTrans" cxnId="{F6310040-581A-4802-B7CE-DD1DE0405D94}">
      <dgm:prSet/>
      <dgm:spPr/>
      <dgm:t>
        <a:bodyPr/>
        <a:lstStyle/>
        <a:p>
          <a:endParaRPr lang="en-ZA" dirty="0"/>
        </a:p>
      </dgm:t>
    </dgm:pt>
    <dgm:pt modelId="{10E747D5-CA2D-4A28-9B8D-AEC77EA8D03E}" type="sibTrans" cxnId="{F6310040-581A-4802-B7CE-DD1DE0405D94}">
      <dgm:prSet/>
      <dgm:spPr/>
      <dgm:t>
        <a:bodyPr/>
        <a:lstStyle/>
        <a:p>
          <a:endParaRPr lang="en-ZA"/>
        </a:p>
      </dgm:t>
    </dgm:pt>
    <dgm:pt modelId="{E75E6968-2B48-4D15-BA08-B3C642935217}">
      <dgm:prSet phldrT="[Text]"/>
      <dgm:spPr/>
      <dgm:t>
        <a:bodyPr/>
        <a:lstStyle/>
        <a:p>
          <a:r>
            <a:rPr lang="en-ZA" dirty="0" smtClean="0"/>
            <a:t>Termination </a:t>
          </a:r>
          <a:endParaRPr lang="en-ZA" dirty="0"/>
        </a:p>
      </dgm:t>
    </dgm:pt>
    <dgm:pt modelId="{5FFA7D8C-0BA9-49BD-9F72-6E275BF662E1}" type="parTrans" cxnId="{B2DCD2A0-111E-4A73-9460-940DC7432605}">
      <dgm:prSet/>
      <dgm:spPr/>
      <dgm:t>
        <a:bodyPr/>
        <a:lstStyle/>
        <a:p>
          <a:endParaRPr lang="en-ZA" dirty="0"/>
        </a:p>
      </dgm:t>
    </dgm:pt>
    <dgm:pt modelId="{6A5FB367-929B-4EE5-AEEF-E176CBF79AF6}" type="sibTrans" cxnId="{B2DCD2A0-111E-4A73-9460-940DC7432605}">
      <dgm:prSet/>
      <dgm:spPr/>
      <dgm:t>
        <a:bodyPr/>
        <a:lstStyle/>
        <a:p>
          <a:endParaRPr lang="en-ZA"/>
        </a:p>
      </dgm:t>
    </dgm:pt>
    <dgm:pt modelId="{4CA1C11C-C697-4EA8-BBDE-485B333E6800}" type="pres">
      <dgm:prSet presAssocID="{2E27A787-E5BD-45CF-935A-10D9A7771E6A}" presName="composite" presStyleCnt="0">
        <dgm:presLayoutVars>
          <dgm:chMax val="5"/>
          <dgm:dir/>
          <dgm:animLvl val="ctr"/>
          <dgm:resizeHandles val="exact"/>
        </dgm:presLayoutVars>
      </dgm:prSet>
      <dgm:spPr/>
      <dgm:t>
        <a:bodyPr/>
        <a:lstStyle/>
        <a:p>
          <a:endParaRPr lang="en-ZA"/>
        </a:p>
      </dgm:t>
    </dgm:pt>
    <dgm:pt modelId="{FE410C99-425E-43F4-94B3-7AD47382AAE5}" type="pres">
      <dgm:prSet presAssocID="{2E27A787-E5BD-45CF-935A-10D9A7771E6A}" presName="cycle" presStyleCnt="0"/>
      <dgm:spPr/>
    </dgm:pt>
    <dgm:pt modelId="{00CC7E55-CCED-411A-B794-7B21EACC6431}" type="pres">
      <dgm:prSet presAssocID="{2E27A787-E5BD-45CF-935A-10D9A7771E6A}" presName="centerShape" presStyleCnt="0"/>
      <dgm:spPr/>
    </dgm:pt>
    <dgm:pt modelId="{1E5657A7-F077-4FB4-96BE-089A83C22102}" type="pres">
      <dgm:prSet presAssocID="{2E27A787-E5BD-45CF-935A-10D9A7771E6A}" presName="connSite" presStyleLbl="node1" presStyleIdx="0" presStyleCnt="4"/>
      <dgm:spPr/>
    </dgm:pt>
    <dgm:pt modelId="{EA800A34-D671-4C17-825B-5F968936018A}" type="pres">
      <dgm:prSet presAssocID="{2E27A787-E5BD-45CF-935A-10D9A7771E6A}" presName="visible" presStyleLbl="node1" presStyleIdx="0" presStyleCnt="4"/>
      <dgm:spPr/>
    </dgm:pt>
    <dgm:pt modelId="{D4B26CC1-1391-4812-BAE6-59DDA01C0066}" type="pres">
      <dgm:prSet presAssocID="{CF7B1717-79CE-4F65-884E-6B8950263F2D}" presName="Name25" presStyleLbl="parChTrans1D1" presStyleIdx="0" presStyleCnt="3"/>
      <dgm:spPr/>
      <dgm:t>
        <a:bodyPr/>
        <a:lstStyle/>
        <a:p>
          <a:endParaRPr lang="en-ZA"/>
        </a:p>
      </dgm:t>
    </dgm:pt>
    <dgm:pt modelId="{81720824-7DC9-4F34-9925-341786FE727E}" type="pres">
      <dgm:prSet presAssocID="{A9032503-F913-4AEF-B2E8-DC3EA6C90422}" presName="node" presStyleCnt="0"/>
      <dgm:spPr/>
    </dgm:pt>
    <dgm:pt modelId="{844B3415-5A88-43F6-AE6E-85881968CEF7}" type="pres">
      <dgm:prSet presAssocID="{A9032503-F913-4AEF-B2E8-DC3EA6C90422}" presName="parentNode" presStyleLbl="node1" presStyleIdx="1" presStyleCnt="4" custScaleX="167637">
        <dgm:presLayoutVars>
          <dgm:chMax val="1"/>
          <dgm:bulletEnabled val="1"/>
        </dgm:presLayoutVars>
      </dgm:prSet>
      <dgm:spPr/>
      <dgm:t>
        <a:bodyPr/>
        <a:lstStyle/>
        <a:p>
          <a:endParaRPr lang="en-ZA"/>
        </a:p>
      </dgm:t>
    </dgm:pt>
    <dgm:pt modelId="{9F6088A9-5314-4D1B-9131-F6EC242745F6}" type="pres">
      <dgm:prSet presAssocID="{A9032503-F913-4AEF-B2E8-DC3EA6C90422}" presName="childNode" presStyleLbl="revTx" presStyleIdx="0" presStyleCnt="0">
        <dgm:presLayoutVars>
          <dgm:bulletEnabled val="1"/>
        </dgm:presLayoutVars>
      </dgm:prSet>
      <dgm:spPr/>
      <dgm:t>
        <a:bodyPr/>
        <a:lstStyle/>
        <a:p>
          <a:endParaRPr lang="en-ZA"/>
        </a:p>
      </dgm:t>
    </dgm:pt>
    <dgm:pt modelId="{17E67AF1-1999-4278-8B95-820227C24351}" type="pres">
      <dgm:prSet presAssocID="{C0881D8D-8208-4699-BC10-B6F943AB8A5D}" presName="Name25" presStyleLbl="parChTrans1D1" presStyleIdx="1" presStyleCnt="3"/>
      <dgm:spPr/>
      <dgm:t>
        <a:bodyPr/>
        <a:lstStyle/>
        <a:p>
          <a:endParaRPr lang="en-ZA"/>
        </a:p>
      </dgm:t>
    </dgm:pt>
    <dgm:pt modelId="{921C3A1A-115A-4272-8E35-A32199AE8CA4}" type="pres">
      <dgm:prSet presAssocID="{5C86B748-40A2-4ADC-9AD4-28453A196052}" presName="node" presStyleCnt="0"/>
      <dgm:spPr/>
    </dgm:pt>
    <dgm:pt modelId="{69DB2F0B-5944-4638-ACCB-C1DF8445EE97}" type="pres">
      <dgm:prSet presAssocID="{5C86B748-40A2-4ADC-9AD4-28453A196052}" presName="parentNode" presStyleLbl="node1" presStyleIdx="2" presStyleCnt="4" custScaleX="166103">
        <dgm:presLayoutVars>
          <dgm:chMax val="1"/>
          <dgm:bulletEnabled val="1"/>
        </dgm:presLayoutVars>
      </dgm:prSet>
      <dgm:spPr/>
      <dgm:t>
        <a:bodyPr/>
        <a:lstStyle/>
        <a:p>
          <a:endParaRPr lang="en-ZA"/>
        </a:p>
      </dgm:t>
    </dgm:pt>
    <dgm:pt modelId="{C1A7E09D-167C-476E-B826-2DCEE91287EA}" type="pres">
      <dgm:prSet presAssocID="{5C86B748-40A2-4ADC-9AD4-28453A196052}" presName="childNode" presStyleLbl="revTx" presStyleIdx="0" presStyleCnt="0">
        <dgm:presLayoutVars>
          <dgm:bulletEnabled val="1"/>
        </dgm:presLayoutVars>
      </dgm:prSet>
      <dgm:spPr/>
      <dgm:t>
        <a:bodyPr/>
        <a:lstStyle/>
        <a:p>
          <a:endParaRPr lang="en-ZA"/>
        </a:p>
      </dgm:t>
    </dgm:pt>
    <dgm:pt modelId="{851FAD71-6579-4552-87B3-9A20BC964AC0}" type="pres">
      <dgm:prSet presAssocID="{5FFA7D8C-0BA9-49BD-9F72-6E275BF662E1}" presName="Name25" presStyleLbl="parChTrans1D1" presStyleIdx="2" presStyleCnt="3"/>
      <dgm:spPr/>
      <dgm:t>
        <a:bodyPr/>
        <a:lstStyle/>
        <a:p>
          <a:endParaRPr lang="en-ZA"/>
        </a:p>
      </dgm:t>
    </dgm:pt>
    <dgm:pt modelId="{A73F1068-12A8-4B53-B143-F29D3D2AB953}" type="pres">
      <dgm:prSet presAssocID="{E75E6968-2B48-4D15-BA08-B3C642935217}" presName="node" presStyleCnt="0"/>
      <dgm:spPr/>
    </dgm:pt>
    <dgm:pt modelId="{86B2908A-963E-4FD5-B485-FBAAB4CAC165}" type="pres">
      <dgm:prSet presAssocID="{E75E6968-2B48-4D15-BA08-B3C642935217}" presName="parentNode" presStyleLbl="node1" presStyleIdx="3" presStyleCnt="4" custScaleX="171497">
        <dgm:presLayoutVars>
          <dgm:chMax val="1"/>
          <dgm:bulletEnabled val="1"/>
        </dgm:presLayoutVars>
      </dgm:prSet>
      <dgm:spPr/>
      <dgm:t>
        <a:bodyPr/>
        <a:lstStyle/>
        <a:p>
          <a:endParaRPr lang="en-ZA"/>
        </a:p>
      </dgm:t>
    </dgm:pt>
    <dgm:pt modelId="{0C6A3367-5573-4D8B-B481-3C25AF9F35C0}" type="pres">
      <dgm:prSet presAssocID="{E75E6968-2B48-4D15-BA08-B3C642935217}" presName="childNode" presStyleLbl="revTx" presStyleIdx="0" presStyleCnt="0">
        <dgm:presLayoutVars>
          <dgm:bulletEnabled val="1"/>
        </dgm:presLayoutVars>
      </dgm:prSet>
      <dgm:spPr/>
      <dgm:t>
        <a:bodyPr/>
        <a:lstStyle/>
        <a:p>
          <a:endParaRPr lang="en-ZA"/>
        </a:p>
      </dgm:t>
    </dgm:pt>
  </dgm:ptLst>
  <dgm:cxnLst>
    <dgm:cxn modelId="{B2F6724B-3A59-4476-8134-79DA6C5C38B2}" type="presOf" srcId="{5FFA7D8C-0BA9-49BD-9F72-6E275BF662E1}" destId="{851FAD71-6579-4552-87B3-9A20BC964AC0}" srcOrd="0" destOrd="0" presId="urn:microsoft.com/office/officeart/2005/8/layout/radial2"/>
    <dgm:cxn modelId="{F6310040-581A-4802-B7CE-DD1DE0405D94}" srcId="{2E27A787-E5BD-45CF-935A-10D9A7771E6A}" destId="{5C86B748-40A2-4ADC-9AD4-28453A196052}" srcOrd="1" destOrd="0" parTransId="{C0881D8D-8208-4699-BC10-B6F943AB8A5D}" sibTransId="{10E747D5-CA2D-4A28-9B8D-AEC77EA8D03E}"/>
    <dgm:cxn modelId="{B2DCD2A0-111E-4A73-9460-940DC7432605}" srcId="{2E27A787-E5BD-45CF-935A-10D9A7771E6A}" destId="{E75E6968-2B48-4D15-BA08-B3C642935217}" srcOrd="2" destOrd="0" parTransId="{5FFA7D8C-0BA9-49BD-9F72-6E275BF662E1}" sibTransId="{6A5FB367-929B-4EE5-AEEF-E176CBF79AF6}"/>
    <dgm:cxn modelId="{7142420D-1349-4434-BF1C-D9E1726D5E3E}" type="presOf" srcId="{C0881D8D-8208-4699-BC10-B6F943AB8A5D}" destId="{17E67AF1-1999-4278-8B95-820227C24351}" srcOrd="0" destOrd="0" presId="urn:microsoft.com/office/officeart/2005/8/layout/radial2"/>
    <dgm:cxn modelId="{0D122855-51F2-4231-99F6-ADDC9CEDAD1D}" type="presOf" srcId="{E75E6968-2B48-4D15-BA08-B3C642935217}" destId="{86B2908A-963E-4FD5-B485-FBAAB4CAC165}" srcOrd="0" destOrd="0" presId="urn:microsoft.com/office/officeart/2005/8/layout/radial2"/>
    <dgm:cxn modelId="{1A944BD6-3D2C-404C-9E52-657CFD721387}" type="presOf" srcId="{5C86B748-40A2-4ADC-9AD4-28453A196052}" destId="{69DB2F0B-5944-4638-ACCB-C1DF8445EE97}" srcOrd="0" destOrd="0" presId="urn:microsoft.com/office/officeart/2005/8/layout/radial2"/>
    <dgm:cxn modelId="{CF1155BC-428E-433F-A081-A9931BD4035B}" srcId="{2E27A787-E5BD-45CF-935A-10D9A7771E6A}" destId="{A9032503-F913-4AEF-B2E8-DC3EA6C90422}" srcOrd="0" destOrd="0" parTransId="{CF7B1717-79CE-4F65-884E-6B8950263F2D}" sibTransId="{F4CF3D2A-AD57-458B-B8FF-D3F188A1A726}"/>
    <dgm:cxn modelId="{3DFAA082-E12F-466D-AE53-E18D226546CA}" type="presOf" srcId="{CF7B1717-79CE-4F65-884E-6B8950263F2D}" destId="{D4B26CC1-1391-4812-BAE6-59DDA01C0066}" srcOrd="0" destOrd="0" presId="urn:microsoft.com/office/officeart/2005/8/layout/radial2"/>
    <dgm:cxn modelId="{8B142A23-37D9-4E4C-9BBD-C7E758E3AE9B}" type="presOf" srcId="{A9032503-F913-4AEF-B2E8-DC3EA6C90422}" destId="{844B3415-5A88-43F6-AE6E-85881968CEF7}" srcOrd="0" destOrd="0" presId="urn:microsoft.com/office/officeart/2005/8/layout/radial2"/>
    <dgm:cxn modelId="{058F3931-70A7-42CE-BA46-C740650BA452}" type="presOf" srcId="{2E27A787-E5BD-45CF-935A-10D9A7771E6A}" destId="{4CA1C11C-C697-4EA8-BBDE-485B333E6800}" srcOrd="0" destOrd="0" presId="urn:microsoft.com/office/officeart/2005/8/layout/radial2"/>
    <dgm:cxn modelId="{D925F8EB-C0C6-49CE-A7E5-FB7855A3F15D}" type="presParOf" srcId="{4CA1C11C-C697-4EA8-BBDE-485B333E6800}" destId="{FE410C99-425E-43F4-94B3-7AD47382AAE5}" srcOrd="0" destOrd="0" presId="urn:microsoft.com/office/officeart/2005/8/layout/radial2"/>
    <dgm:cxn modelId="{56AB94B2-DD85-43B4-8251-B7639B3D733D}" type="presParOf" srcId="{FE410C99-425E-43F4-94B3-7AD47382AAE5}" destId="{00CC7E55-CCED-411A-B794-7B21EACC6431}" srcOrd="0" destOrd="0" presId="urn:microsoft.com/office/officeart/2005/8/layout/radial2"/>
    <dgm:cxn modelId="{D26684DE-36B3-4696-A32E-CCCD7C37CDAB}" type="presParOf" srcId="{00CC7E55-CCED-411A-B794-7B21EACC6431}" destId="{1E5657A7-F077-4FB4-96BE-089A83C22102}" srcOrd="0" destOrd="0" presId="urn:microsoft.com/office/officeart/2005/8/layout/radial2"/>
    <dgm:cxn modelId="{463621CD-9258-4F5C-96F0-A69F5D6CE09C}" type="presParOf" srcId="{00CC7E55-CCED-411A-B794-7B21EACC6431}" destId="{EA800A34-D671-4C17-825B-5F968936018A}" srcOrd="1" destOrd="0" presId="urn:microsoft.com/office/officeart/2005/8/layout/radial2"/>
    <dgm:cxn modelId="{FD90447C-8AEF-4285-BC40-8460D5352ADE}" type="presParOf" srcId="{FE410C99-425E-43F4-94B3-7AD47382AAE5}" destId="{D4B26CC1-1391-4812-BAE6-59DDA01C0066}" srcOrd="1" destOrd="0" presId="urn:microsoft.com/office/officeart/2005/8/layout/radial2"/>
    <dgm:cxn modelId="{2C6CB5EA-3AF0-4A1C-A743-D00195E24256}" type="presParOf" srcId="{FE410C99-425E-43F4-94B3-7AD47382AAE5}" destId="{81720824-7DC9-4F34-9925-341786FE727E}" srcOrd="2" destOrd="0" presId="urn:microsoft.com/office/officeart/2005/8/layout/radial2"/>
    <dgm:cxn modelId="{8CA30BB9-FBF5-4F71-995A-C2ABC9E6778A}" type="presParOf" srcId="{81720824-7DC9-4F34-9925-341786FE727E}" destId="{844B3415-5A88-43F6-AE6E-85881968CEF7}" srcOrd="0" destOrd="0" presId="urn:microsoft.com/office/officeart/2005/8/layout/radial2"/>
    <dgm:cxn modelId="{922624A6-4A13-43B4-8DFD-E501B82EC992}" type="presParOf" srcId="{81720824-7DC9-4F34-9925-341786FE727E}" destId="{9F6088A9-5314-4D1B-9131-F6EC242745F6}" srcOrd="1" destOrd="0" presId="urn:microsoft.com/office/officeart/2005/8/layout/radial2"/>
    <dgm:cxn modelId="{55E6E45A-85F4-43F7-A468-CBDE427A2814}" type="presParOf" srcId="{FE410C99-425E-43F4-94B3-7AD47382AAE5}" destId="{17E67AF1-1999-4278-8B95-820227C24351}" srcOrd="3" destOrd="0" presId="urn:microsoft.com/office/officeart/2005/8/layout/radial2"/>
    <dgm:cxn modelId="{F73FEAF0-32BE-44C0-8109-202D3BC5DBB9}" type="presParOf" srcId="{FE410C99-425E-43F4-94B3-7AD47382AAE5}" destId="{921C3A1A-115A-4272-8E35-A32199AE8CA4}" srcOrd="4" destOrd="0" presId="urn:microsoft.com/office/officeart/2005/8/layout/radial2"/>
    <dgm:cxn modelId="{5F1AB6E4-C499-46FB-988D-2F3EE5F0595D}" type="presParOf" srcId="{921C3A1A-115A-4272-8E35-A32199AE8CA4}" destId="{69DB2F0B-5944-4638-ACCB-C1DF8445EE97}" srcOrd="0" destOrd="0" presId="urn:microsoft.com/office/officeart/2005/8/layout/radial2"/>
    <dgm:cxn modelId="{E0C39493-BF6E-43DB-BE56-B00405AB1AE5}" type="presParOf" srcId="{921C3A1A-115A-4272-8E35-A32199AE8CA4}" destId="{C1A7E09D-167C-476E-B826-2DCEE91287EA}" srcOrd="1" destOrd="0" presId="urn:microsoft.com/office/officeart/2005/8/layout/radial2"/>
    <dgm:cxn modelId="{7DBF1E53-776B-4ED7-B748-19B04D871924}" type="presParOf" srcId="{FE410C99-425E-43F4-94B3-7AD47382AAE5}" destId="{851FAD71-6579-4552-87B3-9A20BC964AC0}" srcOrd="5" destOrd="0" presId="urn:microsoft.com/office/officeart/2005/8/layout/radial2"/>
    <dgm:cxn modelId="{DFA0340E-4D40-423C-B7E1-6260BEE2E86F}" type="presParOf" srcId="{FE410C99-425E-43F4-94B3-7AD47382AAE5}" destId="{A73F1068-12A8-4B53-B143-F29D3D2AB953}" srcOrd="6" destOrd="0" presId="urn:microsoft.com/office/officeart/2005/8/layout/radial2"/>
    <dgm:cxn modelId="{063F82C3-CAD3-4904-AD33-A4CB0442DDC1}" type="presParOf" srcId="{A73F1068-12A8-4B53-B143-F29D3D2AB953}" destId="{86B2908A-963E-4FD5-B485-FBAAB4CAC165}" srcOrd="0" destOrd="0" presId="urn:microsoft.com/office/officeart/2005/8/layout/radial2"/>
    <dgm:cxn modelId="{56FE3130-C4E8-4FD6-93AF-42E78F7832CC}" type="presParOf" srcId="{A73F1068-12A8-4B53-B143-F29D3D2AB953}" destId="{0C6A3367-5573-4D8B-B481-3C25AF9F35C0}"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2D393C-E10C-4A3E-812E-E303E87E1E84}">
      <dsp:nvSpPr>
        <dsp:cNvPr id="0" name=""/>
        <dsp:cNvSpPr/>
      </dsp:nvSpPr>
      <dsp:spPr>
        <a:xfrm>
          <a:off x="3490" y="1329545"/>
          <a:ext cx="2263448" cy="1866871"/>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32385" rIns="32385" bIns="32385" numCol="1" spcCol="1270" anchor="t" anchorCtr="0">
          <a:noAutofit/>
        </a:bodyPr>
        <a:lstStyle/>
        <a:p>
          <a:pPr marL="228600" lvl="1" indent="-228600" algn="l" defTabSz="889000">
            <a:lnSpc>
              <a:spcPct val="90000"/>
            </a:lnSpc>
            <a:spcBef>
              <a:spcPct val="0"/>
            </a:spcBef>
            <a:spcAft>
              <a:spcPct val="15000"/>
            </a:spcAft>
            <a:buChar char="••"/>
          </a:pPr>
          <a:r>
            <a:rPr lang="en-ZA" sz="2000" kern="1200" dirty="0" smtClean="0"/>
            <a:t>Constitutional mandate</a:t>
          </a:r>
          <a:endParaRPr lang="en-ZA" sz="2000" kern="1200" dirty="0"/>
        </a:p>
        <a:p>
          <a:pPr marL="228600" lvl="1" indent="-228600" algn="l" defTabSz="889000">
            <a:lnSpc>
              <a:spcPct val="90000"/>
            </a:lnSpc>
            <a:spcBef>
              <a:spcPct val="0"/>
            </a:spcBef>
            <a:spcAft>
              <a:spcPct val="15000"/>
            </a:spcAft>
            <a:buChar char="••"/>
          </a:pPr>
          <a:r>
            <a:rPr lang="en-ZA" sz="2000" kern="1200" dirty="0" smtClean="0"/>
            <a:t>WP for Welfare (1997)</a:t>
          </a:r>
          <a:endParaRPr lang="en-ZA" sz="2000" kern="1200" dirty="0"/>
        </a:p>
        <a:p>
          <a:pPr marL="228600" lvl="1" indent="-228600" algn="l" defTabSz="889000">
            <a:lnSpc>
              <a:spcPct val="90000"/>
            </a:lnSpc>
            <a:spcBef>
              <a:spcPct val="0"/>
            </a:spcBef>
            <a:spcAft>
              <a:spcPct val="15000"/>
            </a:spcAft>
            <a:buChar char="••"/>
          </a:pPr>
          <a:r>
            <a:rPr lang="en-ZA" sz="2000" kern="1200" dirty="0" smtClean="0"/>
            <a:t>Socio-economic challenges </a:t>
          </a:r>
          <a:endParaRPr lang="en-ZA" sz="2000" kern="1200" dirty="0"/>
        </a:p>
      </dsp:txBody>
      <dsp:txXfrm>
        <a:off x="46452" y="1372507"/>
        <a:ext cx="2177524" cy="1380903"/>
      </dsp:txXfrm>
    </dsp:sp>
    <dsp:sp modelId="{A5968573-2DBE-4671-900E-7EF3122383B8}">
      <dsp:nvSpPr>
        <dsp:cNvPr id="0" name=""/>
        <dsp:cNvSpPr/>
      </dsp:nvSpPr>
      <dsp:spPr>
        <a:xfrm>
          <a:off x="1195351" y="1683376"/>
          <a:ext cx="3078039" cy="3078039"/>
        </a:xfrm>
        <a:prstGeom prst="leftCircularArrow">
          <a:avLst>
            <a:gd name="adj1" fmla="val 2551"/>
            <a:gd name="adj2" fmla="val 309591"/>
            <a:gd name="adj3" fmla="val 1891658"/>
            <a:gd name="adj4" fmla="val 8831045"/>
            <a:gd name="adj5" fmla="val 2977"/>
          </a:avLst>
        </a:prstGeom>
        <a:solidFill>
          <a:schemeClr val="accent2">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7F19098B-41A7-4CA0-BB19-9734529089C7}">
      <dsp:nvSpPr>
        <dsp:cNvPr id="0" name=""/>
        <dsp:cNvSpPr/>
      </dsp:nvSpPr>
      <dsp:spPr>
        <a:xfrm>
          <a:off x="506479" y="3210258"/>
          <a:ext cx="2011953" cy="800087"/>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en-ZA" sz="2300" kern="1200" dirty="0" smtClean="0"/>
            <a:t>Developmental Approach</a:t>
          </a:r>
          <a:endParaRPr lang="en-ZA" sz="2300" kern="1200" dirty="0"/>
        </a:p>
      </dsp:txBody>
      <dsp:txXfrm>
        <a:off x="529913" y="3233692"/>
        <a:ext cx="1965085" cy="753219"/>
      </dsp:txXfrm>
    </dsp:sp>
    <dsp:sp modelId="{19992625-C200-45FE-9E53-6ECBDF8C0B33}">
      <dsp:nvSpPr>
        <dsp:cNvPr id="0" name=""/>
        <dsp:cNvSpPr/>
      </dsp:nvSpPr>
      <dsp:spPr>
        <a:xfrm>
          <a:off x="3076724" y="1316432"/>
          <a:ext cx="2901468" cy="2428426"/>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32385" rIns="32385" bIns="32385" numCol="1" spcCol="1270" anchor="t" anchorCtr="0">
          <a:noAutofit/>
        </a:bodyPr>
        <a:lstStyle/>
        <a:p>
          <a:pPr marL="228600" lvl="1" indent="-228600" algn="l" defTabSz="889000">
            <a:lnSpc>
              <a:spcPct val="90000"/>
            </a:lnSpc>
            <a:spcBef>
              <a:spcPct val="0"/>
            </a:spcBef>
            <a:spcAft>
              <a:spcPct val="15000"/>
            </a:spcAft>
            <a:buChar char="••"/>
          </a:pPr>
          <a:endParaRPr lang="en-ZA" sz="2000" kern="1200" dirty="0"/>
        </a:p>
        <a:p>
          <a:pPr marL="228600" lvl="1" indent="-228600" algn="l" defTabSz="889000">
            <a:lnSpc>
              <a:spcPct val="90000"/>
            </a:lnSpc>
            <a:spcBef>
              <a:spcPct val="0"/>
            </a:spcBef>
            <a:spcAft>
              <a:spcPct val="15000"/>
            </a:spcAft>
            <a:buChar char="••"/>
          </a:pPr>
          <a:r>
            <a:rPr lang="en-ZA" sz="2000" kern="1200" dirty="0" smtClean="0"/>
            <a:t>3 broad programmes</a:t>
          </a:r>
          <a:endParaRPr lang="en-ZA" sz="2000" kern="1200" dirty="0"/>
        </a:p>
        <a:p>
          <a:pPr marL="228600" lvl="1" indent="-228600" algn="l" defTabSz="889000">
            <a:lnSpc>
              <a:spcPct val="90000"/>
            </a:lnSpc>
            <a:spcBef>
              <a:spcPct val="0"/>
            </a:spcBef>
            <a:spcAft>
              <a:spcPct val="15000"/>
            </a:spcAft>
            <a:buChar char="••"/>
          </a:pPr>
          <a:r>
            <a:rPr lang="en-ZA" sz="2000" kern="1200" dirty="0" smtClean="0"/>
            <a:t>Nature, scope, extent and level of services</a:t>
          </a:r>
          <a:endParaRPr lang="en-ZA" sz="2000" kern="1200" dirty="0"/>
        </a:p>
        <a:p>
          <a:pPr marL="228600" lvl="1" indent="-228600" algn="l" defTabSz="889000">
            <a:lnSpc>
              <a:spcPct val="90000"/>
            </a:lnSpc>
            <a:spcBef>
              <a:spcPct val="0"/>
            </a:spcBef>
            <a:spcAft>
              <a:spcPct val="15000"/>
            </a:spcAft>
            <a:buChar char="••"/>
          </a:pPr>
          <a:r>
            <a:rPr lang="en-ZA" sz="2000" kern="1200" dirty="0" smtClean="0"/>
            <a:t>Target groups</a:t>
          </a:r>
          <a:endParaRPr lang="en-ZA" sz="2000" kern="1200" dirty="0"/>
        </a:p>
      </dsp:txBody>
      <dsp:txXfrm>
        <a:off x="3132609" y="1892694"/>
        <a:ext cx="2789698" cy="1796279"/>
      </dsp:txXfrm>
    </dsp:sp>
    <dsp:sp modelId="{E9E371CB-1436-467F-9538-915564458E97}">
      <dsp:nvSpPr>
        <dsp:cNvPr id="0" name=""/>
        <dsp:cNvSpPr/>
      </dsp:nvSpPr>
      <dsp:spPr>
        <a:xfrm>
          <a:off x="4444295" y="104366"/>
          <a:ext cx="3090265" cy="3090265"/>
        </a:xfrm>
        <a:prstGeom prst="circularArrow">
          <a:avLst>
            <a:gd name="adj1" fmla="val 2541"/>
            <a:gd name="adj2" fmla="val 308294"/>
            <a:gd name="adj3" fmla="val 19518910"/>
            <a:gd name="adj4" fmla="val 12578226"/>
            <a:gd name="adj5" fmla="val 2965"/>
          </a:avLst>
        </a:prstGeom>
        <a:solidFill>
          <a:schemeClr val="accent3">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1A079F1D-A511-4C88-9A37-21F75C5C1791}">
      <dsp:nvSpPr>
        <dsp:cNvPr id="0" name=""/>
        <dsp:cNvSpPr/>
      </dsp:nvSpPr>
      <dsp:spPr>
        <a:xfrm>
          <a:off x="3714410" y="927496"/>
          <a:ext cx="2011953" cy="800087"/>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en-ZA" sz="2300" kern="1200" dirty="0" smtClean="0"/>
            <a:t>ISDM</a:t>
          </a:r>
          <a:endParaRPr lang="en-ZA" sz="2300" kern="1200" dirty="0"/>
        </a:p>
      </dsp:txBody>
      <dsp:txXfrm>
        <a:off x="3737844" y="950930"/>
        <a:ext cx="1965085" cy="753219"/>
      </dsp:txXfrm>
    </dsp:sp>
    <dsp:sp modelId="{ABB0E6B0-0246-4A49-B573-4342C5F57E18}">
      <dsp:nvSpPr>
        <dsp:cNvPr id="0" name=""/>
        <dsp:cNvSpPr/>
      </dsp:nvSpPr>
      <dsp:spPr>
        <a:xfrm>
          <a:off x="6167858" y="1329545"/>
          <a:ext cx="2661339" cy="1866871"/>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2385" tIns="32385" rIns="32385" bIns="32385" numCol="1" spcCol="1270" anchor="t" anchorCtr="0">
          <a:noAutofit/>
        </a:bodyPr>
        <a:lstStyle/>
        <a:p>
          <a:pPr marL="171450" lvl="1" indent="-171450" algn="l" defTabSz="755650">
            <a:lnSpc>
              <a:spcPct val="90000"/>
            </a:lnSpc>
            <a:spcBef>
              <a:spcPct val="0"/>
            </a:spcBef>
            <a:spcAft>
              <a:spcPct val="15000"/>
            </a:spcAft>
            <a:buChar char="••"/>
          </a:pPr>
          <a:r>
            <a:rPr lang="en-ZA" sz="1700" kern="1200" smtClean="0"/>
            <a:t>Collaboration with sector partners</a:t>
          </a:r>
          <a:endParaRPr lang="en-ZA" sz="1700" kern="1200" dirty="0"/>
        </a:p>
        <a:p>
          <a:pPr marL="171450" lvl="1" indent="-171450" algn="l" defTabSz="755650">
            <a:lnSpc>
              <a:spcPct val="90000"/>
            </a:lnSpc>
            <a:spcBef>
              <a:spcPct val="0"/>
            </a:spcBef>
            <a:spcAft>
              <a:spcPct val="15000"/>
            </a:spcAft>
            <a:buChar char="••"/>
          </a:pPr>
          <a:r>
            <a:rPr lang="en-ZA" sz="1700" kern="1200" smtClean="0"/>
            <a:t>Roles and responsibilities </a:t>
          </a:r>
          <a:endParaRPr lang="en-ZA" sz="1700" kern="1200" dirty="0"/>
        </a:p>
        <a:p>
          <a:pPr marL="171450" lvl="1" indent="-171450" algn="l" defTabSz="755650">
            <a:lnSpc>
              <a:spcPct val="90000"/>
            </a:lnSpc>
            <a:spcBef>
              <a:spcPct val="0"/>
            </a:spcBef>
            <a:spcAft>
              <a:spcPct val="15000"/>
            </a:spcAft>
            <a:buChar char="••"/>
          </a:pPr>
          <a:r>
            <a:rPr lang="en-ZA" sz="1700" kern="1200" dirty="0" smtClean="0"/>
            <a:t>Primary and secondary practice environments </a:t>
          </a:r>
          <a:endParaRPr lang="en-ZA" sz="1700" kern="1200" dirty="0"/>
        </a:p>
      </dsp:txBody>
      <dsp:txXfrm>
        <a:off x="6210820" y="1372507"/>
        <a:ext cx="2575415" cy="1380903"/>
      </dsp:txXfrm>
    </dsp:sp>
    <dsp:sp modelId="{4398D4F0-6217-46EA-9C40-77A2F2872C49}">
      <dsp:nvSpPr>
        <dsp:cNvPr id="0" name=""/>
        <dsp:cNvSpPr/>
      </dsp:nvSpPr>
      <dsp:spPr>
        <a:xfrm>
          <a:off x="6869793" y="2796373"/>
          <a:ext cx="2011953" cy="800087"/>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en-ZA" sz="2300" kern="1200" dirty="0" smtClean="0"/>
            <a:t>FSWS</a:t>
          </a:r>
          <a:endParaRPr lang="en-ZA" sz="2300" kern="1200" dirty="0"/>
        </a:p>
      </dsp:txBody>
      <dsp:txXfrm>
        <a:off x="6893227" y="2819807"/>
        <a:ext cx="1965085" cy="75321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1FAD71-6579-4552-87B3-9A20BC964AC0}">
      <dsp:nvSpPr>
        <dsp:cNvPr id="0" name=""/>
        <dsp:cNvSpPr/>
      </dsp:nvSpPr>
      <dsp:spPr>
        <a:xfrm rot="2602553">
          <a:off x="2517054" y="3029944"/>
          <a:ext cx="519906" cy="48603"/>
        </a:xfrm>
        <a:custGeom>
          <a:avLst/>
          <a:gdLst/>
          <a:ahLst/>
          <a:cxnLst/>
          <a:rect l="0" t="0" r="0" b="0"/>
          <a:pathLst>
            <a:path>
              <a:moveTo>
                <a:pt x="0" y="24301"/>
              </a:moveTo>
              <a:lnTo>
                <a:pt x="519906" y="24301"/>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E67AF1-1999-4278-8B95-820227C24351}">
      <dsp:nvSpPr>
        <dsp:cNvPr id="0" name=""/>
        <dsp:cNvSpPr/>
      </dsp:nvSpPr>
      <dsp:spPr>
        <a:xfrm>
          <a:off x="2588056" y="2157373"/>
          <a:ext cx="354745" cy="48603"/>
        </a:xfrm>
        <a:custGeom>
          <a:avLst/>
          <a:gdLst/>
          <a:ahLst/>
          <a:cxnLst/>
          <a:rect l="0" t="0" r="0" b="0"/>
          <a:pathLst>
            <a:path>
              <a:moveTo>
                <a:pt x="0" y="24301"/>
              </a:moveTo>
              <a:lnTo>
                <a:pt x="354745" y="24301"/>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4B26CC1-1391-4812-BAE6-59DDA01C0066}">
      <dsp:nvSpPr>
        <dsp:cNvPr id="0" name=""/>
        <dsp:cNvSpPr/>
      </dsp:nvSpPr>
      <dsp:spPr>
        <a:xfrm rot="18923745">
          <a:off x="2529032" y="1289005"/>
          <a:ext cx="409853" cy="48603"/>
        </a:xfrm>
        <a:custGeom>
          <a:avLst/>
          <a:gdLst/>
          <a:ahLst/>
          <a:cxnLst/>
          <a:rect l="0" t="0" r="0" b="0"/>
          <a:pathLst>
            <a:path>
              <a:moveTo>
                <a:pt x="0" y="24301"/>
              </a:moveTo>
              <a:lnTo>
                <a:pt x="409853" y="24301"/>
              </a:lnTo>
            </a:path>
          </a:pathLst>
        </a:custGeom>
        <a:noFill/>
        <a:ln w="25400" cap="flat" cmpd="sng" algn="ctr">
          <a:solidFill>
            <a:schemeClr val="accent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800A34-D671-4C17-825B-5F968936018A}">
      <dsp:nvSpPr>
        <dsp:cNvPr id="0" name=""/>
        <dsp:cNvSpPr/>
      </dsp:nvSpPr>
      <dsp:spPr>
        <a:xfrm>
          <a:off x="804161" y="1132325"/>
          <a:ext cx="2098699" cy="2098699"/>
        </a:xfrm>
        <a:prstGeom prst="ellipse">
          <a:avLst/>
        </a:prstGeom>
        <a:solidFill>
          <a:schemeClr val="accent2">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44B3415-5A88-43F6-AE6E-85881968CEF7}">
      <dsp:nvSpPr>
        <dsp:cNvPr id="0" name=""/>
        <dsp:cNvSpPr/>
      </dsp:nvSpPr>
      <dsp:spPr>
        <a:xfrm>
          <a:off x="2370632" y="1061"/>
          <a:ext cx="2110918" cy="1259219"/>
        </a:xfrm>
        <a:prstGeom prst="ellipse">
          <a:avLst/>
        </a:prstGeom>
        <a:solidFill>
          <a:schemeClr val="accent2">
            <a:alpha val="90000"/>
            <a:hueOff val="0"/>
            <a:satOff val="0"/>
            <a:lumOff val="0"/>
            <a:alphaOff val="-13333"/>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ZA" sz="2000" kern="1200" dirty="0" smtClean="0"/>
            <a:t>Continuation</a:t>
          </a:r>
          <a:endParaRPr lang="en-ZA" sz="2000" kern="1200" dirty="0"/>
        </a:p>
      </dsp:txBody>
      <dsp:txXfrm>
        <a:off x="2679769" y="185469"/>
        <a:ext cx="1492644" cy="890403"/>
      </dsp:txXfrm>
    </dsp:sp>
    <dsp:sp modelId="{69DB2F0B-5944-4638-ACCB-C1DF8445EE97}">
      <dsp:nvSpPr>
        <dsp:cNvPr id="0" name=""/>
        <dsp:cNvSpPr/>
      </dsp:nvSpPr>
      <dsp:spPr>
        <a:xfrm>
          <a:off x="2942802" y="1594241"/>
          <a:ext cx="1951491" cy="1174868"/>
        </a:xfrm>
        <a:prstGeom prst="ellipse">
          <a:avLst/>
        </a:prstGeom>
        <a:solidFill>
          <a:schemeClr val="accent2">
            <a:alpha val="90000"/>
            <a:hueOff val="0"/>
            <a:satOff val="0"/>
            <a:lumOff val="0"/>
            <a:alphaOff val="-26667"/>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ZA" sz="2100" kern="1200" dirty="0" smtClean="0"/>
            <a:t>Alternative </a:t>
          </a:r>
          <a:endParaRPr lang="en-ZA" sz="2100" kern="1200" dirty="0"/>
        </a:p>
      </dsp:txBody>
      <dsp:txXfrm>
        <a:off x="3228591" y="1766296"/>
        <a:ext cx="1379913" cy="830758"/>
      </dsp:txXfrm>
    </dsp:sp>
    <dsp:sp modelId="{86B2908A-963E-4FD5-B485-FBAAB4CAC165}">
      <dsp:nvSpPr>
        <dsp:cNvPr id="0" name=""/>
        <dsp:cNvSpPr/>
      </dsp:nvSpPr>
      <dsp:spPr>
        <a:xfrm>
          <a:off x="2487604" y="3145245"/>
          <a:ext cx="2014863" cy="1174868"/>
        </a:xfrm>
        <a:prstGeom prst="ellipse">
          <a:avLst/>
        </a:prstGeom>
        <a:solidFill>
          <a:schemeClr val="accent2">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ZA" sz="2000" kern="1200" dirty="0" smtClean="0"/>
            <a:t>Termination </a:t>
          </a:r>
          <a:endParaRPr lang="en-ZA" sz="2000" kern="1200" dirty="0"/>
        </a:p>
      </dsp:txBody>
      <dsp:txXfrm>
        <a:off x="2782674" y="3317300"/>
        <a:ext cx="1424723" cy="83075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sz="quarter" idx="1"/>
          </p:nvPr>
        </p:nvSpPr>
        <p:spPr>
          <a:xfrm>
            <a:off x="3856737" y="0"/>
            <a:ext cx="2950475" cy="498773"/>
          </a:xfrm>
          <a:prstGeom prst="rect">
            <a:avLst/>
          </a:prstGeom>
        </p:spPr>
        <p:txBody>
          <a:bodyPr vert="horz" lIns="91440" tIns="45720" rIns="91440" bIns="45720" rtlCol="0"/>
          <a:lstStyle>
            <a:lvl1pPr algn="r">
              <a:defRPr sz="1200"/>
            </a:lvl1pPr>
          </a:lstStyle>
          <a:p>
            <a:fld id="{774CC5C4-6C4D-4332-B87E-3B51C1943A99}" type="datetimeFigureOut">
              <a:rPr lang="en-ZA" smtClean="0"/>
              <a:t>2021/03/29</a:t>
            </a:fld>
            <a:endParaRPr lang="en-ZA"/>
          </a:p>
        </p:txBody>
      </p:sp>
      <p:sp>
        <p:nvSpPr>
          <p:cNvPr id="4" name="Footer Placeholder 3"/>
          <p:cNvSpPr>
            <a:spLocks noGrp="1"/>
          </p:cNvSpPr>
          <p:nvPr>
            <p:ph type="ftr" sz="quarter" idx="2"/>
          </p:nvPr>
        </p:nvSpPr>
        <p:spPr>
          <a:xfrm>
            <a:off x="0" y="9442154"/>
            <a:ext cx="2950475" cy="498772"/>
          </a:xfrm>
          <a:prstGeom prst="rect">
            <a:avLst/>
          </a:prstGeom>
        </p:spPr>
        <p:txBody>
          <a:bodyPr vert="horz" lIns="91440" tIns="45720" rIns="91440" bIns="45720" rtlCol="0" anchor="b"/>
          <a:lstStyle>
            <a:lvl1pPr algn="l">
              <a:defRPr sz="1200"/>
            </a:lvl1pPr>
          </a:lstStyle>
          <a:p>
            <a:endParaRPr lang="en-ZA"/>
          </a:p>
        </p:txBody>
      </p:sp>
      <p:sp>
        <p:nvSpPr>
          <p:cNvPr id="5" name="Slide Number Placeholder 4"/>
          <p:cNvSpPr>
            <a:spLocks noGrp="1"/>
          </p:cNvSpPr>
          <p:nvPr>
            <p:ph type="sldNum" sz="quarter" idx="3"/>
          </p:nvPr>
        </p:nvSpPr>
        <p:spPr>
          <a:xfrm>
            <a:off x="3856737" y="9442154"/>
            <a:ext cx="2950475" cy="498772"/>
          </a:xfrm>
          <a:prstGeom prst="rect">
            <a:avLst/>
          </a:prstGeom>
        </p:spPr>
        <p:txBody>
          <a:bodyPr vert="horz" lIns="91440" tIns="45720" rIns="91440" bIns="45720" rtlCol="0" anchor="b"/>
          <a:lstStyle>
            <a:lvl1pPr algn="r">
              <a:defRPr sz="1200"/>
            </a:lvl1pPr>
          </a:lstStyle>
          <a:p>
            <a:fld id="{FFCA5494-8CC5-4F34-B9B9-A522CE8EA452}" type="slidenum">
              <a:rPr lang="en-ZA" smtClean="0"/>
              <a:t>‹#›</a:t>
            </a:fld>
            <a:endParaRPr lang="en-ZA"/>
          </a:p>
        </p:txBody>
      </p:sp>
    </p:spTree>
    <p:extLst>
      <p:ext uri="{BB962C8B-B14F-4D97-AF65-F5344CB8AC3E}">
        <p14:creationId xmlns:p14="http://schemas.microsoft.com/office/powerpoint/2010/main" val="3482302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vl1pPr>
          </a:lstStyle>
          <a:p>
            <a:fld id="{4F4005D1-75CC-410D-9F65-62F49601EE2F}" type="datetimeFigureOut">
              <a:rPr lang="en-ZA" smtClean="0"/>
              <a:t>2021/03/29</a:t>
            </a:fld>
            <a:endParaRPr lang="en-ZA"/>
          </a:p>
        </p:txBody>
      </p:sp>
      <p:sp>
        <p:nvSpPr>
          <p:cNvPr id="4" name="Slide Image Placeholder 3"/>
          <p:cNvSpPr>
            <a:spLocks noGrp="1" noRot="1" noChangeAspect="1"/>
          </p:cNvSpPr>
          <p:nvPr>
            <p:ph type="sldImg" idx="2"/>
          </p:nvPr>
        </p:nvSpPr>
        <p:spPr>
          <a:xfrm>
            <a:off x="982663" y="1243013"/>
            <a:ext cx="4843462" cy="3354387"/>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vl1pPr>
          </a:lstStyle>
          <a:p>
            <a:fld id="{C3C6DB37-4521-4DC8-AEC7-F6892A83A002}" type="slidenum">
              <a:rPr lang="en-ZA" smtClean="0"/>
              <a:t>‹#›</a:t>
            </a:fld>
            <a:endParaRPr lang="en-ZA"/>
          </a:p>
        </p:txBody>
      </p:sp>
    </p:spTree>
    <p:extLst>
      <p:ext uri="{BB962C8B-B14F-4D97-AF65-F5344CB8AC3E}">
        <p14:creationId xmlns:p14="http://schemas.microsoft.com/office/powerpoint/2010/main" val="2101165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ZA" altLang="en-US" smtClean="0"/>
          </a:p>
        </p:txBody>
      </p:sp>
      <p:sp>
        <p:nvSpPr>
          <p:cNvPr id="727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EAC0E4E-94BE-4C85-99A4-E222A9DF8C1C}" type="slidenum">
              <a:rPr lang="en-GB" altLang="en-US" smtClean="0">
                <a:latin typeface="Times New Roman" panose="02020603050405020304" pitchFamily="18" charset="0"/>
              </a:rPr>
              <a:pPr/>
              <a:t>20</a:t>
            </a:fld>
            <a:endParaRPr lang="en-GB" altLang="en-US" smtClean="0">
              <a:latin typeface="Times New Roman" panose="02020603050405020304" pitchFamily="18" charset="0"/>
            </a:endParaRPr>
          </a:p>
        </p:txBody>
      </p:sp>
    </p:spTree>
    <p:extLst>
      <p:ext uri="{BB962C8B-B14F-4D97-AF65-F5344CB8AC3E}">
        <p14:creationId xmlns:p14="http://schemas.microsoft.com/office/powerpoint/2010/main" val="4000486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a:ln/>
        </p:spPr>
      </p:sp>
      <p:sp>
        <p:nvSpPr>
          <p:cNvPr id="1013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ZA" altLang="en-US" smtClean="0"/>
          </a:p>
        </p:txBody>
      </p:sp>
      <p:sp>
        <p:nvSpPr>
          <p:cNvPr id="1013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5716B13-686C-43DE-BBA1-5726BE01330E}" type="slidenum">
              <a:rPr lang="en-GB" altLang="en-US" smtClean="0">
                <a:latin typeface="Times New Roman" panose="02020603050405020304" pitchFamily="18" charset="0"/>
              </a:rPr>
              <a:pPr/>
              <a:t>24</a:t>
            </a:fld>
            <a:endParaRPr lang="en-GB" altLang="en-US" smtClean="0">
              <a:latin typeface="Times New Roman" panose="02020603050405020304" pitchFamily="18" charset="0"/>
            </a:endParaRPr>
          </a:p>
        </p:txBody>
      </p:sp>
    </p:spTree>
    <p:extLst>
      <p:ext uri="{BB962C8B-B14F-4D97-AF65-F5344CB8AC3E}">
        <p14:creationId xmlns:p14="http://schemas.microsoft.com/office/powerpoint/2010/main" val="1588573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a:ln/>
        </p:spPr>
      </p:sp>
      <p:sp>
        <p:nvSpPr>
          <p:cNvPr id="7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cs typeface="Arial" panose="020B0604020202020204" pitchFamily="34" charset="0"/>
              </a:rPr>
              <a:t>Guide the development of the group</a:t>
            </a:r>
          </a:p>
          <a:p>
            <a:pPr eaLnBrk="1" hangingPunct="1"/>
            <a:r>
              <a:rPr lang="en-US" altLang="en-US" smtClean="0">
                <a:latin typeface="Arial" panose="020B0604020202020204" pitchFamily="34" charset="0"/>
                <a:cs typeface="Arial" panose="020B0604020202020204" pitchFamily="34" charset="0"/>
              </a:rPr>
              <a:t>Balance task and socio-emotional aspects of group processes</a:t>
            </a:r>
          </a:p>
          <a:p>
            <a:pPr eaLnBrk="1" hangingPunct="1"/>
            <a:r>
              <a:rPr lang="en-US" altLang="en-US" smtClean="0">
                <a:latin typeface="Arial" panose="020B0604020202020204" pitchFamily="34" charset="0"/>
                <a:cs typeface="Arial" panose="020B0604020202020204" pitchFamily="34" charset="0"/>
              </a:rPr>
              <a:t>Set goals</a:t>
            </a:r>
          </a:p>
          <a:p>
            <a:pPr eaLnBrk="1" hangingPunct="1"/>
            <a:r>
              <a:rPr lang="en-US" altLang="en-US" smtClean="0">
                <a:latin typeface="Arial" panose="020B0604020202020204" pitchFamily="34" charset="0"/>
                <a:cs typeface="Arial" panose="020B0604020202020204" pitchFamily="34" charset="0"/>
              </a:rPr>
              <a:t>Contract for work</a:t>
            </a:r>
          </a:p>
          <a:p>
            <a:pPr eaLnBrk="1" hangingPunct="1"/>
            <a:r>
              <a:rPr lang="en-US" altLang="en-US" smtClean="0">
                <a:latin typeface="Arial" panose="020B0604020202020204" pitchFamily="34" charset="0"/>
                <a:cs typeface="Arial" panose="020B0604020202020204" pitchFamily="34" charset="0"/>
              </a:rPr>
              <a:t>Facilitate members’ motivation and ability to work</a:t>
            </a:r>
          </a:p>
          <a:p>
            <a:pPr eaLnBrk="1" hangingPunct="1"/>
            <a:r>
              <a:rPr lang="en-US" altLang="en-US" smtClean="0">
                <a:latin typeface="Arial" panose="020B0604020202020204" pitchFamily="34" charset="0"/>
                <a:cs typeface="Arial" panose="020B0604020202020204" pitchFamily="34" charset="0"/>
              </a:rPr>
              <a:t>Address ambivalence and resistance</a:t>
            </a:r>
          </a:p>
          <a:p>
            <a:pPr eaLnBrk="1" hangingPunct="1"/>
            <a:r>
              <a:rPr lang="en-US" altLang="en-US" smtClean="0">
                <a:latin typeface="Arial" panose="020B0604020202020204" pitchFamily="34" charset="0"/>
                <a:cs typeface="Arial" panose="020B0604020202020204" pitchFamily="34" charset="0"/>
              </a:rPr>
              <a:t>Work with mandated clients</a:t>
            </a:r>
          </a:p>
          <a:p>
            <a:pPr eaLnBrk="1" hangingPunct="1"/>
            <a:r>
              <a:rPr lang="en-US" altLang="en-US" smtClean="0">
                <a:latin typeface="Arial" panose="020B0604020202020204" pitchFamily="34" charset="0"/>
                <a:cs typeface="Arial" panose="020B0604020202020204" pitchFamily="34" charset="0"/>
              </a:rPr>
              <a:t>Anticipate obstacles to achieving individual and member goals</a:t>
            </a:r>
          </a:p>
          <a:p>
            <a:endParaRPr lang="en-US" altLang="en-US" smtClean="0">
              <a:latin typeface="Arial" panose="020B0604020202020204" pitchFamily="34" charset="0"/>
              <a:cs typeface="Arial" panose="020B0604020202020204" pitchFamily="34" charset="0"/>
            </a:endParaRPr>
          </a:p>
        </p:txBody>
      </p:sp>
      <p:sp>
        <p:nvSpPr>
          <p:cNvPr id="7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37931725" indent="-37474525">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BAF8A5B-C439-4C9F-B6DF-6DF4D373819B}" type="slidenum">
              <a:rPr lang="en-US" altLang="en-US"/>
              <a:pPr>
                <a:spcBef>
                  <a:spcPct val="0"/>
                </a:spcBef>
              </a:pPr>
              <a:t>29</a:t>
            </a:fld>
            <a:endParaRPr lang="en-US" altLang="en-US"/>
          </a:p>
        </p:txBody>
      </p:sp>
    </p:spTree>
    <p:extLst>
      <p:ext uri="{BB962C8B-B14F-4D97-AF65-F5344CB8AC3E}">
        <p14:creationId xmlns:p14="http://schemas.microsoft.com/office/powerpoint/2010/main" val="2329304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ln/>
        </p:spPr>
      </p:sp>
      <p:sp>
        <p:nvSpPr>
          <p:cNvPr id="11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Arial" panose="020B0604020202020204" pitchFamily="34" charset="0"/>
                <a:cs typeface="Arial" panose="020B0604020202020204" pitchFamily="34" charset="0"/>
              </a:rPr>
              <a:t>Mutual aid</a:t>
            </a:r>
          </a:p>
        </p:txBody>
      </p:sp>
      <p:sp>
        <p:nvSpPr>
          <p:cNvPr id="11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37931725" indent="-37474525">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681B41D-6471-4786-BC80-09E5277A8D41}" type="slidenum">
              <a:rPr lang="en-US" altLang="en-US"/>
              <a:pPr>
                <a:spcBef>
                  <a:spcPct val="0"/>
                </a:spcBef>
              </a:pPr>
              <a:t>30</a:t>
            </a:fld>
            <a:endParaRPr lang="en-US" altLang="en-US"/>
          </a:p>
        </p:txBody>
      </p:sp>
    </p:spTree>
    <p:extLst>
      <p:ext uri="{BB962C8B-B14F-4D97-AF65-F5344CB8AC3E}">
        <p14:creationId xmlns:p14="http://schemas.microsoft.com/office/powerpoint/2010/main" val="94632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6"/>
            <a:ext cx="84201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668F4F8-8BA3-7B41-BED0-139A6700DAEE}"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DE458-FE5D-A943-8B68-DF1632607E4A}" type="slidenum">
              <a:rPr lang="en-US" smtClean="0"/>
              <a:t>‹#›</a:t>
            </a:fld>
            <a:endParaRPr lang="en-US"/>
          </a:p>
        </p:txBody>
      </p:sp>
    </p:spTree>
    <p:extLst>
      <p:ext uri="{BB962C8B-B14F-4D97-AF65-F5344CB8AC3E}">
        <p14:creationId xmlns:p14="http://schemas.microsoft.com/office/powerpoint/2010/main" val="690479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68F4F8-8BA3-7B41-BED0-139A6700DAEE}"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DE458-FE5D-A943-8B68-DF1632607E4A}" type="slidenum">
              <a:rPr lang="en-US" smtClean="0"/>
              <a:t>‹#›</a:t>
            </a:fld>
            <a:endParaRPr lang="en-US"/>
          </a:p>
        </p:txBody>
      </p:sp>
    </p:spTree>
    <p:extLst>
      <p:ext uri="{BB962C8B-B14F-4D97-AF65-F5344CB8AC3E}">
        <p14:creationId xmlns:p14="http://schemas.microsoft.com/office/powerpoint/2010/main" val="1529201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68F4F8-8BA3-7B41-BED0-139A6700DAEE}"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DE458-FE5D-A943-8B68-DF1632607E4A}" type="slidenum">
              <a:rPr lang="en-US" smtClean="0"/>
              <a:t>‹#›</a:t>
            </a:fld>
            <a:endParaRPr lang="en-US"/>
          </a:p>
        </p:txBody>
      </p:sp>
    </p:spTree>
    <p:extLst>
      <p:ext uri="{BB962C8B-B14F-4D97-AF65-F5344CB8AC3E}">
        <p14:creationId xmlns:p14="http://schemas.microsoft.com/office/powerpoint/2010/main" val="36486200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42950" y="609600"/>
            <a:ext cx="84201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42950" y="1981200"/>
            <a:ext cx="41275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35550" y="1981200"/>
            <a:ext cx="41275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en-ZA"/>
              <a:t>Free State workshops 03/2013</a:t>
            </a: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90030A4-2517-4CF6-BFB5-70DC71CFDC32}" type="slidenum">
              <a:rPr lang="en-GB" altLang="en-US"/>
              <a:pPr>
                <a:defRPr/>
              </a:pPr>
              <a:t>‹#›</a:t>
            </a:fld>
            <a:endParaRPr lang="en-GB" altLang="en-US"/>
          </a:p>
        </p:txBody>
      </p:sp>
    </p:spTree>
    <p:extLst>
      <p:ext uri="{BB962C8B-B14F-4D97-AF65-F5344CB8AC3E}">
        <p14:creationId xmlns:p14="http://schemas.microsoft.com/office/powerpoint/2010/main" val="2140822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68F4F8-8BA3-7B41-BED0-139A6700DAEE}"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DE458-FE5D-A943-8B68-DF1632607E4A}" type="slidenum">
              <a:rPr lang="en-US" smtClean="0"/>
              <a:t>‹#›</a:t>
            </a:fld>
            <a:endParaRPr lang="en-US"/>
          </a:p>
        </p:txBody>
      </p:sp>
    </p:spTree>
    <p:extLst>
      <p:ext uri="{BB962C8B-B14F-4D97-AF65-F5344CB8AC3E}">
        <p14:creationId xmlns:p14="http://schemas.microsoft.com/office/powerpoint/2010/main" val="2024696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68F4F8-8BA3-7B41-BED0-139A6700DAEE}"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DE458-FE5D-A943-8B68-DF1632607E4A}" type="slidenum">
              <a:rPr lang="en-US" smtClean="0"/>
              <a:t>‹#›</a:t>
            </a:fld>
            <a:endParaRPr lang="en-US"/>
          </a:p>
        </p:txBody>
      </p:sp>
    </p:spTree>
    <p:extLst>
      <p:ext uri="{BB962C8B-B14F-4D97-AF65-F5344CB8AC3E}">
        <p14:creationId xmlns:p14="http://schemas.microsoft.com/office/powerpoint/2010/main" val="1111795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668F4F8-8BA3-7B41-BED0-139A6700DAEE}"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DE458-FE5D-A943-8B68-DF1632607E4A}" type="slidenum">
              <a:rPr lang="en-US" smtClean="0"/>
              <a:t>‹#›</a:t>
            </a:fld>
            <a:endParaRPr lang="en-US"/>
          </a:p>
        </p:txBody>
      </p:sp>
    </p:spTree>
    <p:extLst>
      <p:ext uri="{BB962C8B-B14F-4D97-AF65-F5344CB8AC3E}">
        <p14:creationId xmlns:p14="http://schemas.microsoft.com/office/powerpoint/2010/main" val="1643268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668F4F8-8BA3-7B41-BED0-139A6700DAEE}" type="datetimeFigureOut">
              <a:rPr lang="en-US" smtClean="0"/>
              <a:t>3/29/2021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EDE458-FE5D-A943-8B68-DF1632607E4A}" type="slidenum">
              <a:rPr lang="en-US" smtClean="0"/>
              <a:t>‹#›</a:t>
            </a:fld>
            <a:endParaRPr lang="en-US"/>
          </a:p>
        </p:txBody>
      </p:sp>
    </p:spTree>
    <p:extLst>
      <p:ext uri="{BB962C8B-B14F-4D97-AF65-F5344CB8AC3E}">
        <p14:creationId xmlns:p14="http://schemas.microsoft.com/office/powerpoint/2010/main" val="1417464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668F4F8-8BA3-7B41-BED0-139A6700DAEE}" type="datetimeFigureOut">
              <a:rPr lang="en-US" smtClean="0"/>
              <a:t>3/29/2021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EDE458-FE5D-A943-8B68-DF1632607E4A}" type="slidenum">
              <a:rPr lang="en-US" smtClean="0"/>
              <a:t>‹#›</a:t>
            </a:fld>
            <a:endParaRPr lang="en-US"/>
          </a:p>
        </p:txBody>
      </p:sp>
    </p:spTree>
    <p:extLst>
      <p:ext uri="{BB962C8B-B14F-4D97-AF65-F5344CB8AC3E}">
        <p14:creationId xmlns:p14="http://schemas.microsoft.com/office/powerpoint/2010/main" val="4237051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8F4F8-8BA3-7B41-BED0-139A6700DAEE}" type="datetimeFigureOut">
              <a:rPr lang="en-US" smtClean="0"/>
              <a:t>3/29/2021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EDE458-FE5D-A943-8B68-DF1632607E4A}" type="slidenum">
              <a:rPr lang="en-US" smtClean="0"/>
              <a:t>‹#›</a:t>
            </a:fld>
            <a:endParaRPr lang="en-US"/>
          </a:p>
        </p:txBody>
      </p:sp>
    </p:spTree>
    <p:extLst>
      <p:ext uri="{BB962C8B-B14F-4D97-AF65-F5344CB8AC3E}">
        <p14:creationId xmlns:p14="http://schemas.microsoft.com/office/powerpoint/2010/main" val="623713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68F4F8-8BA3-7B41-BED0-139A6700DAEE}"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DE458-FE5D-A943-8B68-DF1632607E4A}" type="slidenum">
              <a:rPr lang="en-US" smtClean="0"/>
              <a:t>‹#›</a:t>
            </a:fld>
            <a:endParaRPr lang="en-US"/>
          </a:p>
        </p:txBody>
      </p:sp>
    </p:spTree>
    <p:extLst>
      <p:ext uri="{BB962C8B-B14F-4D97-AF65-F5344CB8AC3E}">
        <p14:creationId xmlns:p14="http://schemas.microsoft.com/office/powerpoint/2010/main" val="2817820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68F4F8-8BA3-7B41-BED0-139A6700DAEE}"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DE458-FE5D-A943-8B68-DF1632607E4A}" type="slidenum">
              <a:rPr lang="en-US" smtClean="0"/>
              <a:t>‹#›</a:t>
            </a:fld>
            <a:endParaRPr lang="en-US"/>
          </a:p>
        </p:txBody>
      </p:sp>
    </p:spTree>
    <p:extLst>
      <p:ext uri="{BB962C8B-B14F-4D97-AF65-F5344CB8AC3E}">
        <p14:creationId xmlns:p14="http://schemas.microsoft.com/office/powerpoint/2010/main" val="3136663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68F4F8-8BA3-7B41-BED0-139A6700DAEE}" type="datetimeFigureOut">
              <a:rPr lang="en-US" smtClean="0"/>
              <a:t>3/29/2021</a:t>
            </a:fld>
            <a:endParaRPr lang="en-US"/>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EDE458-FE5D-A943-8B68-DF1632607E4A}" type="slidenum">
              <a:rPr lang="en-US" smtClean="0"/>
              <a:t>‹#›</a:t>
            </a:fld>
            <a:endParaRPr lang="en-US"/>
          </a:p>
        </p:txBody>
      </p:sp>
    </p:spTree>
    <p:extLst>
      <p:ext uri="{BB962C8B-B14F-4D97-AF65-F5344CB8AC3E}">
        <p14:creationId xmlns:p14="http://schemas.microsoft.com/office/powerpoint/2010/main" val="42149637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package" Target="../embeddings/Microsoft_PowerPoint_Slide.sld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200" b="1" dirty="0" smtClean="0"/>
              <a:t>TRAINING ON THE REVISED GENERIC INTERVENTION PROCESS FORMS  - ADMINISTRATIVE TOOLS</a:t>
            </a:r>
            <a:endParaRPr lang="en-US" sz="3200" b="1" dirty="0"/>
          </a:p>
        </p:txBody>
      </p:sp>
      <p:sp>
        <p:nvSpPr>
          <p:cNvPr id="3" name="Subtitle 2"/>
          <p:cNvSpPr>
            <a:spLocks noGrp="1"/>
          </p:cNvSpPr>
          <p:nvPr>
            <p:ph type="subTitle" idx="1"/>
          </p:nvPr>
        </p:nvSpPr>
        <p:spPr/>
        <p:txBody>
          <a:bodyPr/>
          <a:lstStyle/>
          <a:p>
            <a:r>
              <a:rPr lang="en-US" dirty="0" smtClean="0"/>
              <a:t>IMPLEMENTATION OF THE GIP</a:t>
            </a:r>
          </a:p>
          <a:p>
            <a:r>
              <a:rPr lang="en-US" dirty="0" smtClean="0"/>
              <a:t>29 </a:t>
            </a:r>
            <a:r>
              <a:rPr lang="en-US" dirty="0" smtClean="0"/>
              <a:t>– </a:t>
            </a:r>
            <a:r>
              <a:rPr lang="en-US" dirty="0" smtClean="0"/>
              <a:t>30 </a:t>
            </a:r>
            <a:r>
              <a:rPr lang="en-US" dirty="0" smtClean="0"/>
              <a:t>MARCH 2021</a:t>
            </a:r>
            <a:endParaRPr lang="en-US" dirty="0"/>
          </a:p>
        </p:txBody>
      </p:sp>
    </p:spTree>
    <p:extLst>
      <p:ext uri="{BB962C8B-B14F-4D97-AF65-F5344CB8AC3E}">
        <p14:creationId xmlns:p14="http://schemas.microsoft.com/office/powerpoint/2010/main" val="18444460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066800" y="142876"/>
            <a:ext cx="7772400" cy="714375"/>
          </a:xfrm>
        </p:spPr>
        <p:txBody>
          <a:bodyPr>
            <a:normAutofit fontScale="90000"/>
          </a:bodyPr>
          <a:lstStyle/>
          <a:p>
            <a:pPr eaLnBrk="1" hangingPunct="1"/>
            <a:r>
              <a:rPr lang="en-US" altLang="en-US" b="1" dirty="0" smtClean="0"/>
              <a:t>OBJECTIVES OF THE FSWS</a:t>
            </a:r>
          </a:p>
        </p:txBody>
      </p:sp>
      <p:sp>
        <p:nvSpPr>
          <p:cNvPr id="10243" name="Content Placeholder 2"/>
          <p:cNvSpPr>
            <a:spLocks noGrp="1"/>
          </p:cNvSpPr>
          <p:nvPr>
            <p:ph idx="1"/>
          </p:nvPr>
        </p:nvSpPr>
        <p:spPr>
          <a:xfrm>
            <a:off x="365760" y="1071564"/>
            <a:ext cx="9044940" cy="5024437"/>
          </a:xfrm>
        </p:spPr>
        <p:txBody>
          <a:bodyPr/>
          <a:lstStyle/>
          <a:p>
            <a:pPr eaLnBrk="1" hangingPunct="1">
              <a:buFont typeface="Wingdings" panose="05000000000000000000" pitchFamily="2" charset="2"/>
              <a:buChar char="ü"/>
            </a:pPr>
            <a:r>
              <a:rPr lang="en-ZA" altLang="en-US" sz="2200" dirty="0"/>
              <a:t>Provide a </a:t>
            </a:r>
            <a:r>
              <a:rPr lang="en-ZA" altLang="en-US" sz="2200" b="1" dirty="0"/>
              <a:t>theoretical framework and approach</a:t>
            </a:r>
            <a:r>
              <a:rPr lang="en-ZA" altLang="en-US" sz="2200" dirty="0"/>
              <a:t> for  social welfare services</a:t>
            </a:r>
            <a:endParaRPr lang="en-US" altLang="en-US" sz="2200" dirty="0"/>
          </a:p>
          <a:p>
            <a:pPr eaLnBrk="1" hangingPunct="1">
              <a:buFont typeface="Wingdings" panose="05000000000000000000" pitchFamily="2" charset="2"/>
              <a:buChar char="ü"/>
            </a:pPr>
            <a:r>
              <a:rPr lang="en-ZA" altLang="en-US" sz="2200" dirty="0"/>
              <a:t>Describe the </a:t>
            </a:r>
            <a:r>
              <a:rPr lang="en-ZA" altLang="en-US" sz="2200" b="1" dirty="0"/>
              <a:t>collaborative partnerships </a:t>
            </a:r>
            <a:r>
              <a:rPr lang="en-ZA" altLang="en-US" sz="2200" dirty="0"/>
              <a:t>essential for social welfare services.</a:t>
            </a:r>
            <a:endParaRPr lang="en-US" altLang="en-US" sz="2200" dirty="0"/>
          </a:p>
          <a:p>
            <a:pPr eaLnBrk="1" hangingPunct="1">
              <a:buFont typeface="Wingdings" panose="05000000000000000000" pitchFamily="2" charset="2"/>
              <a:buChar char="ü"/>
            </a:pPr>
            <a:r>
              <a:rPr lang="en-ZA" altLang="en-US" sz="2200" dirty="0"/>
              <a:t>Define the </a:t>
            </a:r>
            <a:r>
              <a:rPr lang="en-ZA" altLang="en-US" sz="2200" b="1" dirty="0"/>
              <a:t>practice environment/context</a:t>
            </a:r>
            <a:r>
              <a:rPr lang="en-ZA" altLang="en-US" sz="2200" dirty="0"/>
              <a:t> for the delivery of integrated social welfare services.</a:t>
            </a:r>
            <a:endParaRPr lang="en-US" altLang="en-US" sz="2200" dirty="0"/>
          </a:p>
          <a:p>
            <a:pPr eaLnBrk="1" hangingPunct="1">
              <a:buFont typeface="Wingdings" panose="05000000000000000000" pitchFamily="2" charset="2"/>
              <a:buChar char="ü"/>
            </a:pPr>
            <a:r>
              <a:rPr lang="en-ZA" altLang="en-US" sz="2200" dirty="0"/>
              <a:t>Describe </a:t>
            </a:r>
            <a:r>
              <a:rPr lang="en-ZA" altLang="en-US" sz="2200" b="1" dirty="0"/>
              <a:t>integration </a:t>
            </a:r>
            <a:r>
              <a:rPr lang="en-ZA" altLang="en-US" sz="2200" dirty="0"/>
              <a:t>of developmental social welfare services in terms of the following:</a:t>
            </a:r>
            <a:endParaRPr lang="en-US" altLang="en-US" sz="2200" dirty="0"/>
          </a:p>
          <a:p>
            <a:pPr eaLnBrk="1" hangingPunct="1">
              <a:buFont typeface="Wingdings" panose="05000000000000000000" pitchFamily="2" charset="2"/>
              <a:buChar char="ü"/>
            </a:pPr>
            <a:r>
              <a:rPr lang="en-ZA" altLang="en-US" sz="2200" dirty="0"/>
              <a:t>Identify vulnerable </a:t>
            </a:r>
            <a:r>
              <a:rPr lang="en-ZA" altLang="en-US" sz="2200" b="1" dirty="0"/>
              <a:t>target groups and strategic</a:t>
            </a:r>
            <a:r>
              <a:rPr lang="en-ZA" altLang="en-US" sz="2200" dirty="0"/>
              <a:t> focus within </a:t>
            </a:r>
            <a:r>
              <a:rPr lang="en-ZA" altLang="en-US" sz="2200" b="1" dirty="0"/>
              <a:t>the life cycle.</a:t>
            </a:r>
            <a:endParaRPr lang="en-US" altLang="en-US" sz="2200" b="1" dirty="0"/>
          </a:p>
          <a:p>
            <a:pPr eaLnBrk="1" hangingPunct="1">
              <a:buFont typeface="Wingdings" panose="05000000000000000000" pitchFamily="2" charset="2"/>
              <a:buChar char="ü"/>
            </a:pPr>
            <a:r>
              <a:rPr lang="en-ZA" altLang="en-US" sz="2200" dirty="0"/>
              <a:t>Describe the </a:t>
            </a:r>
            <a:r>
              <a:rPr lang="en-ZA" altLang="en-US" sz="2200" b="1" dirty="0"/>
              <a:t>enabling factors </a:t>
            </a:r>
            <a:r>
              <a:rPr lang="en-ZA" altLang="en-US" sz="2200" dirty="0"/>
              <a:t>for integrated social welfare services.</a:t>
            </a:r>
            <a:endParaRPr lang="en-US" altLang="en-US" sz="2200" dirty="0"/>
          </a:p>
          <a:p>
            <a:pPr eaLnBrk="1" hangingPunct="1">
              <a:buFont typeface="Wingdings" panose="05000000000000000000" pitchFamily="2" charset="2"/>
              <a:buChar char="ü"/>
            </a:pPr>
            <a:r>
              <a:rPr lang="en-ZA" altLang="en-US" sz="2200" dirty="0"/>
              <a:t>Provide mechanisms for the </a:t>
            </a:r>
            <a:r>
              <a:rPr lang="en-ZA" altLang="en-US" sz="2200" b="1" dirty="0"/>
              <a:t>promotion of quality </a:t>
            </a:r>
            <a:r>
              <a:rPr lang="en-ZA" altLang="en-US" sz="2200" dirty="0"/>
              <a:t>social welfare services, </a:t>
            </a:r>
            <a:endParaRPr lang="en-US" altLang="en-US" sz="2200" dirty="0"/>
          </a:p>
        </p:txBody>
      </p:sp>
      <p:sp>
        <p:nvSpPr>
          <p:cNvPr id="10244" name="Slide Number Placeholder 1"/>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3297EAC8-4023-46D8-995F-27D631A0F5E2}" type="slidenum">
              <a:rPr lang="en-GB" altLang="en-US" sz="1400"/>
              <a:pPr>
                <a:spcBef>
                  <a:spcPct val="0"/>
                </a:spcBef>
                <a:buFontTx/>
                <a:buNone/>
              </a:pPr>
              <a:t>10</a:t>
            </a:fld>
            <a:endParaRPr lang="en-GB" altLang="en-US" sz="1400"/>
          </a:p>
        </p:txBody>
      </p:sp>
    </p:spTree>
    <p:extLst>
      <p:ext uri="{BB962C8B-B14F-4D97-AF65-F5344CB8AC3E}">
        <p14:creationId xmlns:p14="http://schemas.microsoft.com/office/powerpoint/2010/main" val="36782737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624"/>
            <a:ext cx="8229600" cy="1143000"/>
          </a:xfrm>
        </p:spPr>
        <p:txBody>
          <a:bodyPr/>
          <a:lstStyle/>
          <a:p>
            <a:r>
              <a:rPr lang="en-ZA" b="1" i="1" dirty="0" smtClean="0"/>
              <a:t>FIGURE 2 FSWS</a:t>
            </a:r>
            <a:endParaRPr lang="en-ZA" b="1" i="1" dirty="0"/>
          </a:p>
        </p:txBody>
      </p:sp>
      <p:sp>
        <p:nvSpPr>
          <p:cNvPr id="3" name="Content Placeholder 2"/>
          <p:cNvSpPr>
            <a:spLocks noGrp="1"/>
          </p:cNvSpPr>
          <p:nvPr>
            <p:ph idx="1"/>
          </p:nvPr>
        </p:nvSpPr>
        <p:spPr>
          <a:xfrm>
            <a:off x="838200" y="1340769"/>
            <a:ext cx="8229600" cy="4525963"/>
          </a:xfrm>
        </p:spPr>
        <p:txBody>
          <a:bodyPr>
            <a:noAutofit/>
          </a:bodyPr>
          <a:lstStyle/>
          <a:p>
            <a:endParaRPr lang="en-ZA" sz="2000" dirty="0"/>
          </a:p>
          <a:p>
            <a:endParaRPr lang="en-ZA" sz="2000" dirty="0"/>
          </a:p>
        </p:txBody>
      </p:sp>
      <p:graphicFrame>
        <p:nvGraphicFramePr>
          <p:cNvPr id="4" name="Object 3"/>
          <p:cNvGraphicFramePr>
            <a:graphicFrameLocks noChangeAspect="1"/>
          </p:cNvGraphicFramePr>
          <p:nvPr>
            <p:extLst/>
          </p:nvPr>
        </p:nvGraphicFramePr>
        <p:xfrm>
          <a:off x="632520" y="1052736"/>
          <a:ext cx="8496944" cy="5688632"/>
        </p:xfrm>
        <a:graphic>
          <a:graphicData uri="http://schemas.openxmlformats.org/presentationml/2006/ole">
            <mc:AlternateContent xmlns:mc="http://schemas.openxmlformats.org/markup-compatibility/2006">
              <mc:Choice xmlns:v="urn:schemas-microsoft-com:vml" Requires="v">
                <p:oleObj spid="_x0000_s1092" name="Slide" r:id="rId3" imgW="4570413" imgH="3427543" progId="PowerPoint.Slide.12">
                  <p:embed/>
                </p:oleObj>
              </mc:Choice>
              <mc:Fallback>
                <p:oleObj name="Slide" r:id="rId3" imgW="4570413" imgH="3427543" progId="PowerPoint.Slide.1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2520" y="1052736"/>
                        <a:ext cx="8496944" cy="5688632"/>
                      </a:xfrm>
                      <a:prstGeom prst="rect">
                        <a:avLst/>
                      </a:prstGeom>
                      <a:noFill/>
                    </p:spPr>
                  </p:pic>
                </p:oleObj>
              </mc:Fallback>
            </mc:AlternateContent>
          </a:graphicData>
        </a:graphic>
      </p:graphicFrame>
    </p:spTree>
    <p:extLst>
      <p:ext uri="{BB962C8B-B14F-4D97-AF65-F5344CB8AC3E}">
        <p14:creationId xmlns:p14="http://schemas.microsoft.com/office/powerpoint/2010/main" val="1810430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31825" y="188913"/>
            <a:ext cx="8642350" cy="792162"/>
          </a:xfrm>
        </p:spPr>
        <p:txBody>
          <a:bodyPr/>
          <a:lstStyle/>
          <a:p>
            <a:r>
              <a:rPr lang="en-ZA" altLang="en-US" sz="3200" b="1"/>
              <a:t>GENERIC INTERVENTION PROCESSES</a:t>
            </a:r>
          </a:p>
        </p:txBody>
      </p:sp>
      <p:sp>
        <p:nvSpPr>
          <p:cNvPr id="6147" name="Content Placeholder 2"/>
          <p:cNvSpPr>
            <a:spLocks noGrp="1"/>
          </p:cNvSpPr>
          <p:nvPr>
            <p:ph idx="1"/>
          </p:nvPr>
        </p:nvSpPr>
        <p:spPr>
          <a:xfrm>
            <a:off x="560389" y="981075"/>
            <a:ext cx="8713787" cy="4679950"/>
          </a:xfrm>
        </p:spPr>
        <p:txBody>
          <a:bodyPr>
            <a:normAutofit lnSpcReduction="10000"/>
          </a:bodyPr>
          <a:lstStyle/>
          <a:p>
            <a:pPr>
              <a:buFontTx/>
              <a:buNone/>
            </a:pPr>
            <a:r>
              <a:rPr lang="en-ZA" altLang="en-US" sz="2800" b="1"/>
              <a:t>a. Rationale for GIP</a:t>
            </a:r>
          </a:p>
          <a:p>
            <a:pPr>
              <a:buFont typeface="Wingdings" panose="05000000000000000000" pitchFamily="2" charset="2"/>
              <a:buChar char="ü"/>
            </a:pPr>
            <a:r>
              <a:rPr lang="en-ZA" altLang="en-US" sz="2400"/>
              <a:t>Promote service integration.</a:t>
            </a:r>
          </a:p>
          <a:p>
            <a:pPr>
              <a:buFont typeface="Wingdings" panose="05000000000000000000" pitchFamily="2" charset="2"/>
              <a:buChar char="ü"/>
            </a:pPr>
            <a:r>
              <a:rPr lang="en-ZA" altLang="en-US" sz="2400"/>
              <a:t>Ensure appropriate practitioners perform as expected.</a:t>
            </a:r>
          </a:p>
          <a:p>
            <a:pPr>
              <a:buFont typeface="Wingdings" panose="05000000000000000000" pitchFamily="2" charset="2"/>
              <a:buChar char="ü"/>
            </a:pPr>
            <a:r>
              <a:rPr lang="en-ZA" altLang="en-US" sz="2400"/>
              <a:t>Improve professional recording, filling and document management.</a:t>
            </a:r>
          </a:p>
          <a:p>
            <a:pPr>
              <a:buFont typeface="Wingdings" panose="05000000000000000000" pitchFamily="2" charset="2"/>
              <a:buChar char="ü"/>
            </a:pPr>
            <a:r>
              <a:rPr lang="en-ZA" altLang="en-US" sz="2400"/>
              <a:t>Advocate for allocation of appropriate service enablers. </a:t>
            </a:r>
          </a:p>
          <a:p>
            <a:pPr>
              <a:buFontTx/>
              <a:buNone/>
            </a:pPr>
            <a:r>
              <a:rPr lang="en-ZA" altLang="en-US" sz="2400" b="1"/>
              <a:t>b. Management activities </a:t>
            </a:r>
          </a:p>
          <a:p>
            <a:pPr>
              <a:buFont typeface="Wingdings" panose="05000000000000000000" pitchFamily="2" charset="2"/>
              <a:buChar char="ü"/>
            </a:pPr>
            <a:r>
              <a:rPr lang="en-ZA" altLang="en-US" sz="2400"/>
              <a:t>District level training of implementers, supervisors and managers.</a:t>
            </a:r>
          </a:p>
          <a:p>
            <a:pPr>
              <a:buFont typeface="Wingdings" panose="05000000000000000000" pitchFamily="2" charset="2"/>
              <a:buChar char="ü"/>
            </a:pPr>
            <a:r>
              <a:rPr lang="en-ZA" altLang="en-US" sz="2400"/>
              <a:t>Development of Guidelines.</a:t>
            </a:r>
          </a:p>
          <a:p>
            <a:pPr>
              <a:buFont typeface="Wingdings" panose="05000000000000000000" pitchFamily="2" charset="2"/>
              <a:buChar char="ü"/>
            </a:pPr>
            <a:r>
              <a:rPr lang="en-ZA" altLang="en-US" sz="2400"/>
              <a:t> </a:t>
            </a:r>
            <a:r>
              <a:rPr lang="en-ZA" altLang="en-US" sz="2400">
                <a:solidFill>
                  <a:srgbClr val="FF0000"/>
                </a:solidFill>
              </a:rPr>
              <a:t>Provision of SWS forms</a:t>
            </a:r>
            <a:r>
              <a:rPr lang="en-ZA" altLang="en-US" sz="2400"/>
              <a:t>.</a:t>
            </a:r>
          </a:p>
          <a:p>
            <a:pPr>
              <a:buFont typeface="Wingdings" panose="05000000000000000000" pitchFamily="2" charset="2"/>
              <a:buChar char="ü"/>
            </a:pPr>
            <a:r>
              <a:rPr lang="en-ZA" altLang="en-US" sz="2400"/>
              <a:t>Monitoring of implementation</a:t>
            </a:r>
          </a:p>
        </p:txBody>
      </p:sp>
    </p:spTree>
    <p:extLst>
      <p:ext uri="{BB962C8B-B14F-4D97-AF65-F5344CB8AC3E}">
        <p14:creationId xmlns:p14="http://schemas.microsoft.com/office/powerpoint/2010/main" val="24369095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624"/>
            <a:ext cx="8229600" cy="1143000"/>
          </a:xfrm>
        </p:spPr>
        <p:txBody>
          <a:bodyPr/>
          <a:lstStyle/>
          <a:p>
            <a:r>
              <a:rPr lang="en-ZA" b="1" i="1" dirty="0" smtClean="0"/>
              <a:t>Figure 3 - GIP</a:t>
            </a:r>
            <a:endParaRPr lang="en-ZA" b="1" i="1" dirty="0"/>
          </a:p>
        </p:txBody>
      </p:sp>
      <p:pic>
        <p:nvPicPr>
          <p:cNvPr id="4" name="Object 3"/>
          <p:cNvPicPr/>
          <p:nvPr/>
        </p:nvPicPr>
        <p:blipFill>
          <a:blip r:embed="rId2">
            <a:extLst>
              <a:ext uri="{28A0092B-C50C-407E-A947-70E740481C1C}">
                <a14:useLocalDpi xmlns:a14="http://schemas.microsoft.com/office/drawing/2010/main" val="0"/>
              </a:ext>
            </a:extLst>
          </a:blip>
          <a:srcRect b="-296"/>
          <a:stretch>
            <a:fillRect/>
          </a:stretch>
        </p:blipFill>
        <p:spPr bwMode="auto">
          <a:xfrm>
            <a:off x="1136576" y="1196753"/>
            <a:ext cx="7992888" cy="5472607"/>
          </a:xfrm>
          <a:prstGeom prst="rect">
            <a:avLst/>
          </a:prstGeom>
          <a:noFill/>
          <a:ln>
            <a:noFill/>
          </a:ln>
          <a:extLst/>
        </p:spPr>
      </p:pic>
    </p:spTree>
    <p:extLst>
      <p:ext uri="{BB962C8B-B14F-4D97-AF65-F5344CB8AC3E}">
        <p14:creationId xmlns:p14="http://schemas.microsoft.com/office/powerpoint/2010/main" val="25775206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065213" y="115888"/>
            <a:ext cx="7772400" cy="1143000"/>
          </a:xfrm>
        </p:spPr>
        <p:txBody>
          <a:bodyPr/>
          <a:lstStyle/>
          <a:p>
            <a:r>
              <a:rPr lang="en-ZA" altLang="en-US" sz="3200" b="1" dirty="0" smtClean="0"/>
              <a:t>IMPLEMENTATION MONITORING</a:t>
            </a:r>
            <a:endParaRPr lang="en-ZA" altLang="en-US" sz="3200" b="1" dirty="0"/>
          </a:p>
        </p:txBody>
      </p:sp>
      <p:sp>
        <p:nvSpPr>
          <p:cNvPr id="10243" name="Content Placeholder 2"/>
          <p:cNvSpPr>
            <a:spLocks noGrp="1"/>
          </p:cNvSpPr>
          <p:nvPr>
            <p:ph idx="1"/>
          </p:nvPr>
        </p:nvSpPr>
        <p:spPr>
          <a:xfrm>
            <a:off x="849313" y="1052513"/>
            <a:ext cx="7772400" cy="4114800"/>
          </a:xfrm>
        </p:spPr>
        <p:txBody>
          <a:bodyPr>
            <a:normAutofit/>
          </a:bodyPr>
          <a:lstStyle/>
          <a:p>
            <a:pPr marL="0" indent="0" algn="just">
              <a:buNone/>
            </a:pPr>
            <a:r>
              <a:rPr lang="en-ZA" altLang="en-US" sz="2400" b="1" dirty="0" smtClean="0">
                <a:latin typeface="Arial" panose="020B0604020202020204" pitchFamily="34" charset="0"/>
                <a:cs typeface="Arial" panose="020B0604020202020204" pitchFamily="34" charset="0"/>
              </a:rPr>
              <a:t>IN ALL PROVINCES</a:t>
            </a:r>
          </a:p>
          <a:p>
            <a:pPr algn="just">
              <a:buFont typeface="Wingdings" panose="05000000000000000000" pitchFamily="2" charset="2"/>
              <a:buChar char="ü"/>
            </a:pPr>
            <a:r>
              <a:rPr lang="en-ZA" altLang="en-US" sz="2400" dirty="0" smtClean="0">
                <a:latin typeface="Arial" panose="020B0604020202020204" pitchFamily="34" charset="0"/>
                <a:cs typeface="Arial" panose="020B0604020202020204" pitchFamily="34" charset="0"/>
              </a:rPr>
              <a:t>Monitor </a:t>
            </a:r>
            <a:r>
              <a:rPr lang="en-ZA" altLang="en-US" sz="2400" dirty="0">
                <a:latin typeface="Arial" panose="020B0604020202020204" pitchFamily="34" charset="0"/>
                <a:cs typeface="Arial" panose="020B0604020202020204" pitchFamily="34" charset="0"/>
              </a:rPr>
              <a:t>compliance.</a:t>
            </a:r>
          </a:p>
          <a:p>
            <a:pPr algn="just">
              <a:buFont typeface="Wingdings" panose="05000000000000000000" pitchFamily="2" charset="2"/>
              <a:buChar char="ü"/>
            </a:pPr>
            <a:r>
              <a:rPr lang="en-ZA" altLang="en-US" sz="2400" dirty="0">
                <a:latin typeface="Arial" panose="020B0604020202020204" pitchFamily="34" charset="0"/>
                <a:cs typeface="Arial" panose="020B0604020202020204" pitchFamily="34" charset="0"/>
              </a:rPr>
              <a:t>Analyse the gaps.</a:t>
            </a:r>
          </a:p>
          <a:p>
            <a:pPr algn="just">
              <a:buFont typeface="Wingdings" panose="05000000000000000000" pitchFamily="2" charset="2"/>
              <a:buChar char="ü"/>
            </a:pPr>
            <a:r>
              <a:rPr lang="en-ZA" altLang="en-US" sz="2400" dirty="0">
                <a:latin typeface="Arial" panose="020B0604020202020204" pitchFamily="34" charset="0"/>
                <a:cs typeface="Arial" panose="020B0604020202020204" pitchFamily="34" charset="0"/>
              </a:rPr>
              <a:t>Assess level of improvement in application of the generic intervention processes.</a:t>
            </a:r>
          </a:p>
          <a:p>
            <a:pPr algn="just">
              <a:buFont typeface="Wingdings" panose="05000000000000000000" pitchFamily="2" charset="2"/>
              <a:buChar char="ü"/>
            </a:pPr>
            <a:r>
              <a:rPr lang="en-ZA" altLang="en-US" sz="2400" dirty="0">
                <a:latin typeface="Arial" panose="020B0604020202020204" pitchFamily="34" charset="0"/>
                <a:cs typeface="Arial" panose="020B0604020202020204" pitchFamily="34" charset="0"/>
              </a:rPr>
              <a:t>Determine organisational factors impacting on compliance.</a:t>
            </a:r>
          </a:p>
          <a:p>
            <a:pPr algn="just">
              <a:buFont typeface="Wingdings" panose="05000000000000000000" pitchFamily="2" charset="2"/>
              <a:buChar char="ü"/>
            </a:pPr>
            <a:r>
              <a:rPr lang="en-ZA" altLang="en-US" sz="2400" dirty="0">
                <a:latin typeface="Arial" panose="020B0604020202020204" pitchFamily="34" charset="0"/>
                <a:cs typeface="Arial" panose="020B0604020202020204" pitchFamily="34" charset="0"/>
              </a:rPr>
              <a:t>Provide support.</a:t>
            </a:r>
          </a:p>
        </p:txBody>
      </p:sp>
    </p:spTree>
    <p:extLst>
      <p:ext uri="{BB962C8B-B14F-4D97-AF65-F5344CB8AC3E}">
        <p14:creationId xmlns:p14="http://schemas.microsoft.com/office/powerpoint/2010/main" val="17793032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0750" y="-171450"/>
            <a:ext cx="7772400" cy="1143000"/>
          </a:xfrm>
        </p:spPr>
        <p:txBody>
          <a:bodyPr/>
          <a:lstStyle/>
          <a:p>
            <a:pPr>
              <a:defRPr/>
            </a:pPr>
            <a:r>
              <a:rPr lang="en-ZA" altLang="en-US" sz="2800" b="1" dirty="0">
                <a:solidFill>
                  <a:srgbClr val="000000"/>
                </a:solidFill>
                <a:cs typeface="Arial" pitchFamily="34" charset="0"/>
              </a:rPr>
              <a:t>FILE CHECK</a:t>
            </a:r>
            <a:endParaRPr lang="en-ZA" dirty="0"/>
          </a:p>
        </p:txBody>
      </p:sp>
      <p:sp>
        <p:nvSpPr>
          <p:cNvPr id="3" name="Content Placeholder 2"/>
          <p:cNvSpPr>
            <a:spLocks noGrp="1"/>
          </p:cNvSpPr>
          <p:nvPr>
            <p:ph idx="1"/>
          </p:nvPr>
        </p:nvSpPr>
        <p:spPr>
          <a:xfrm>
            <a:off x="375385" y="712905"/>
            <a:ext cx="8101865" cy="4114800"/>
          </a:xfrm>
        </p:spPr>
        <p:txBody>
          <a:bodyPr>
            <a:normAutofit lnSpcReduction="10000"/>
          </a:bodyPr>
          <a:lstStyle/>
          <a:p>
            <a:pPr marL="457200" lvl="1" indent="0" algn="just">
              <a:buNone/>
              <a:defRPr/>
            </a:pPr>
            <a:r>
              <a:rPr lang="en-ZA" sz="3200" b="1" dirty="0">
                <a:solidFill>
                  <a:srgbClr val="000000"/>
                </a:solidFill>
                <a:latin typeface="Arial" panose="020B0604020202020204" pitchFamily="34" charset="0"/>
                <a:cs typeface="Arial" panose="020B0604020202020204" pitchFamily="34" charset="0"/>
              </a:rPr>
              <a:t>Objectives</a:t>
            </a:r>
            <a:r>
              <a:rPr lang="en-ZA" sz="3200" dirty="0">
                <a:solidFill>
                  <a:srgbClr val="000000"/>
                </a:solidFill>
                <a:latin typeface="Arial" panose="020B0604020202020204" pitchFamily="34" charset="0"/>
                <a:cs typeface="Arial" panose="020B0604020202020204" pitchFamily="34" charset="0"/>
              </a:rPr>
              <a:t>:</a:t>
            </a:r>
            <a:endParaRPr lang="en-GB" sz="2000" dirty="0">
              <a:solidFill>
                <a:srgbClr val="000000"/>
              </a:solidFill>
              <a:latin typeface="Arial" panose="020B0604020202020204" pitchFamily="34" charset="0"/>
              <a:ea typeface="Times New Roman"/>
              <a:cs typeface="Arial" panose="020B0604020202020204" pitchFamily="34" charset="0"/>
            </a:endParaRPr>
          </a:p>
          <a:p>
            <a:pPr lvl="1" algn="just">
              <a:buFont typeface="Wingdings" pitchFamily="2" charset="2"/>
              <a:buChar char="ü"/>
              <a:defRPr/>
            </a:pPr>
            <a:r>
              <a:rPr lang="en-GB" sz="2400" dirty="0">
                <a:solidFill>
                  <a:srgbClr val="000000"/>
                </a:solidFill>
                <a:latin typeface="Arial" panose="020B0604020202020204" pitchFamily="34" charset="0"/>
                <a:ea typeface="Times New Roman"/>
                <a:cs typeface="Arial" panose="020B0604020202020204" pitchFamily="34" charset="0"/>
              </a:rPr>
              <a:t>To check whether files are opened and maintain the required standard in terms of correct filing system, file cover and indexing. </a:t>
            </a:r>
          </a:p>
          <a:p>
            <a:pPr lvl="1" algn="just">
              <a:buFont typeface="Wingdings" pitchFamily="2" charset="2"/>
              <a:buChar char="ü"/>
              <a:defRPr/>
            </a:pPr>
            <a:r>
              <a:rPr lang="en-GB" sz="2400" dirty="0">
                <a:solidFill>
                  <a:srgbClr val="000000"/>
                </a:solidFill>
                <a:latin typeface="Arial" panose="020B0604020202020204" pitchFamily="34" charset="0"/>
                <a:ea typeface="Times New Roman"/>
                <a:cs typeface="Arial" panose="020B0604020202020204" pitchFamily="34" charset="0"/>
              </a:rPr>
              <a:t>To monitor adherence to the prescribed process flow. </a:t>
            </a:r>
          </a:p>
          <a:p>
            <a:pPr lvl="1" algn="just">
              <a:buFont typeface="Wingdings" pitchFamily="2" charset="2"/>
              <a:buChar char="ü"/>
              <a:defRPr/>
            </a:pPr>
            <a:r>
              <a:rPr lang="en-GB" sz="2400" dirty="0">
                <a:solidFill>
                  <a:srgbClr val="000000"/>
                </a:solidFill>
                <a:latin typeface="Arial" panose="020B0604020202020204" pitchFamily="34" charset="0"/>
                <a:ea typeface="Times New Roman"/>
                <a:cs typeface="Arial" panose="020B0604020202020204" pitchFamily="34" charset="0"/>
              </a:rPr>
              <a:t>To check the correct completion of process forms. </a:t>
            </a:r>
          </a:p>
          <a:p>
            <a:pPr lvl="1" algn="just">
              <a:buFont typeface="Wingdings" pitchFamily="2" charset="2"/>
              <a:buChar char="ü"/>
              <a:defRPr/>
            </a:pPr>
            <a:r>
              <a:rPr lang="en-GB" sz="2400" dirty="0">
                <a:solidFill>
                  <a:srgbClr val="000000"/>
                </a:solidFill>
                <a:latin typeface="Arial" panose="020B0604020202020204" pitchFamily="34" charset="0"/>
                <a:ea typeface="Times New Roman"/>
                <a:cs typeface="Arial" panose="020B0604020202020204" pitchFamily="34" charset="0"/>
              </a:rPr>
              <a:t>Correct filing of supporting forms.</a:t>
            </a:r>
          </a:p>
          <a:p>
            <a:pPr lvl="1" algn="just">
              <a:buFont typeface="Wingdings" pitchFamily="2" charset="2"/>
              <a:buChar char="ü"/>
              <a:defRPr/>
            </a:pPr>
            <a:r>
              <a:rPr lang="en-GB" sz="2400" dirty="0">
                <a:solidFill>
                  <a:srgbClr val="000000"/>
                </a:solidFill>
                <a:latin typeface="Arial" panose="020B0604020202020204" pitchFamily="34" charset="0"/>
                <a:ea typeface="Times New Roman"/>
                <a:cs typeface="Arial" panose="020B0604020202020204" pitchFamily="34" charset="0"/>
              </a:rPr>
              <a:t>Whether supervision is being carried out, and</a:t>
            </a:r>
          </a:p>
          <a:p>
            <a:pPr lvl="1" algn="just">
              <a:lnSpc>
                <a:spcPct val="150000"/>
              </a:lnSpc>
              <a:buFont typeface="Wingdings" pitchFamily="2" charset="2"/>
              <a:buChar char="ü"/>
              <a:tabLst>
                <a:tab pos="450215" algn="l"/>
              </a:tabLst>
              <a:defRPr/>
            </a:pPr>
            <a:r>
              <a:rPr lang="en-ZA" sz="2400" dirty="0">
                <a:solidFill>
                  <a:srgbClr val="000000"/>
                </a:solidFill>
                <a:latin typeface="Arial" panose="020B0604020202020204" pitchFamily="34" charset="0"/>
                <a:ea typeface="Times New Roman"/>
                <a:cs typeface="Arial" panose="020B0604020202020204" pitchFamily="34" charset="0"/>
              </a:rPr>
              <a:t>Appropriate practitioner carrying out the process.</a:t>
            </a:r>
          </a:p>
          <a:p>
            <a:pPr>
              <a:defRPr/>
            </a:pPr>
            <a:endParaRPr lang="en-ZA" dirty="0"/>
          </a:p>
        </p:txBody>
      </p:sp>
    </p:spTree>
    <p:extLst>
      <p:ext uri="{BB962C8B-B14F-4D97-AF65-F5344CB8AC3E}">
        <p14:creationId xmlns:p14="http://schemas.microsoft.com/office/powerpoint/2010/main" val="40728807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6424" y="94165"/>
            <a:ext cx="8915400" cy="1143000"/>
          </a:xfrm>
        </p:spPr>
        <p:txBody>
          <a:bodyPr>
            <a:normAutofit/>
          </a:bodyPr>
          <a:lstStyle/>
          <a:p>
            <a:r>
              <a:rPr lang="en-ZA" sz="3200" b="1" dirty="0" smtClean="0"/>
              <a:t>GENERAL FINDINGS: IMPLEMENTATION OF GIP</a:t>
            </a:r>
            <a:endParaRPr lang="en-ZA" sz="3200" b="1" dirty="0"/>
          </a:p>
        </p:txBody>
      </p:sp>
      <p:sp>
        <p:nvSpPr>
          <p:cNvPr id="3" name="Content Placeholder 2"/>
          <p:cNvSpPr>
            <a:spLocks noGrp="1"/>
          </p:cNvSpPr>
          <p:nvPr>
            <p:ph idx="1"/>
          </p:nvPr>
        </p:nvSpPr>
        <p:spPr>
          <a:xfrm>
            <a:off x="86627" y="1068405"/>
            <a:ext cx="9540240" cy="4874880"/>
          </a:xfrm>
        </p:spPr>
        <p:txBody>
          <a:bodyPr>
            <a:normAutofit lnSpcReduction="10000"/>
          </a:bodyPr>
          <a:lstStyle/>
          <a:p>
            <a:pPr marL="0" indent="0">
              <a:buNone/>
            </a:pPr>
            <a:r>
              <a:rPr lang="en-ZA" sz="2600" dirty="0" smtClean="0">
                <a:latin typeface="Arial" panose="020B0604020202020204" pitchFamily="34" charset="0"/>
                <a:cs typeface="Arial" panose="020B0604020202020204" pitchFamily="34" charset="0"/>
              </a:rPr>
              <a:t>Sporadic application of the process forms</a:t>
            </a:r>
          </a:p>
          <a:p>
            <a:pPr marL="0" indent="0" algn="just">
              <a:buFontTx/>
              <a:buNone/>
            </a:pPr>
            <a:r>
              <a:rPr lang="en-ZA" altLang="en-US" sz="2600" dirty="0">
                <a:latin typeface="Arial" panose="020B0604020202020204" pitchFamily="34" charset="0"/>
                <a:cs typeface="Arial" panose="020B0604020202020204" pitchFamily="34" charset="0"/>
              </a:rPr>
              <a:t>Limited records of process notes on assessment. SWS05 is evidenced in some files - more of a “filling in the missing words”. No multiple sources of information, however, on psychosocial reports there are more than one source of information. Officials indicated that the circumstances in their offices does not warrant the application of the process. They share offices as a result they do not have suitable space to utilise for effective assessment. Other officials have to move out when they engage with clients. Professional principles are compromised. </a:t>
            </a:r>
          </a:p>
          <a:p>
            <a:pPr marL="0" indent="0" algn="just">
              <a:buFontTx/>
              <a:buNone/>
            </a:pPr>
            <a:r>
              <a:rPr lang="en-ZA" altLang="en-US" sz="2600" dirty="0">
                <a:solidFill>
                  <a:srgbClr val="FF0000"/>
                </a:solidFill>
                <a:latin typeface="Arial" panose="020B0604020202020204" pitchFamily="34" charset="0"/>
                <a:cs typeface="Arial" panose="020B0604020202020204" pitchFamily="34" charset="0"/>
              </a:rPr>
              <a:t>Does intervention address the needs of service users?</a:t>
            </a:r>
          </a:p>
          <a:p>
            <a:endParaRPr lang="en-ZA" dirty="0"/>
          </a:p>
        </p:txBody>
      </p:sp>
    </p:spTree>
    <p:extLst>
      <p:ext uri="{BB962C8B-B14F-4D97-AF65-F5344CB8AC3E}">
        <p14:creationId xmlns:p14="http://schemas.microsoft.com/office/powerpoint/2010/main" val="31416509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3200" b="1" dirty="0" smtClean="0"/>
              <a:t>REMEDIAL ACTION PLANS</a:t>
            </a:r>
            <a:endParaRPr lang="en-ZA" sz="3200" b="1" dirty="0"/>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ü"/>
            </a:pPr>
            <a:r>
              <a:rPr lang="en-ZA" altLang="en-US" sz="2800" dirty="0">
                <a:latin typeface="Arial" panose="020B0604020202020204" pitchFamily="34" charset="0"/>
                <a:cs typeface="Arial" panose="020B0604020202020204" pitchFamily="34" charset="0"/>
              </a:rPr>
              <a:t>Continuous training of practitioners</a:t>
            </a:r>
          </a:p>
          <a:p>
            <a:pPr algn="just">
              <a:buFont typeface="Wingdings" panose="05000000000000000000" pitchFamily="2" charset="2"/>
              <a:buChar char="ü"/>
            </a:pPr>
            <a:r>
              <a:rPr lang="en-ZA" altLang="en-US" sz="2800" dirty="0">
                <a:latin typeface="Arial" panose="020B0604020202020204" pitchFamily="34" charset="0"/>
                <a:cs typeface="Arial" panose="020B0604020202020204" pitchFamily="34" charset="0"/>
              </a:rPr>
              <a:t>Promote adherence to the process flow – value chain</a:t>
            </a:r>
          </a:p>
          <a:p>
            <a:pPr algn="just">
              <a:buFont typeface="Wingdings" panose="05000000000000000000" pitchFamily="2" charset="2"/>
              <a:buChar char="ü"/>
            </a:pPr>
            <a:r>
              <a:rPr lang="en-ZA" altLang="en-US" sz="2800" dirty="0">
                <a:latin typeface="Arial" panose="020B0604020202020204" pitchFamily="34" charset="0"/>
                <a:cs typeface="Arial" panose="020B0604020202020204" pitchFamily="34" charset="0"/>
              </a:rPr>
              <a:t>Utilisation of all the process forms SWS01-11</a:t>
            </a:r>
          </a:p>
          <a:p>
            <a:pPr algn="just">
              <a:buFont typeface="Wingdings" panose="05000000000000000000" pitchFamily="2" charset="2"/>
              <a:buChar char="ü"/>
            </a:pPr>
            <a:r>
              <a:rPr lang="en-ZA" altLang="en-US" sz="2800" dirty="0">
                <a:latin typeface="Arial" panose="020B0604020202020204" pitchFamily="34" charset="0"/>
                <a:cs typeface="Arial" panose="020B0604020202020204" pitchFamily="34" charset="0"/>
              </a:rPr>
              <a:t>Provincial monitoring visits</a:t>
            </a:r>
          </a:p>
          <a:p>
            <a:pPr algn="just">
              <a:buFont typeface="Wingdings" panose="05000000000000000000" pitchFamily="2" charset="2"/>
              <a:buChar char="ü"/>
            </a:pPr>
            <a:r>
              <a:rPr lang="en-ZA" altLang="en-US" sz="2800" dirty="0">
                <a:latin typeface="Arial" panose="020B0604020202020204" pitchFamily="34" charset="0"/>
                <a:cs typeface="Arial" panose="020B0604020202020204" pitchFamily="34" charset="0"/>
              </a:rPr>
              <a:t>Strengthening of supervision.</a:t>
            </a:r>
          </a:p>
          <a:p>
            <a:pPr algn="just"/>
            <a:r>
              <a:rPr lang="en-ZA" altLang="en-US" sz="2800" dirty="0">
                <a:latin typeface="Arial" panose="020B0604020202020204" pitchFamily="34" charset="0"/>
                <a:cs typeface="Arial" panose="020B0604020202020204" pitchFamily="34" charset="0"/>
              </a:rPr>
              <a:t>Management support – adequate allocation of </a:t>
            </a:r>
            <a:r>
              <a:rPr lang="en-ZA" altLang="en-US" sz="2800" dirty="0" smtClean="0">
                <a:latin typeface="Arial" panose="020B0604020202020204" pitchFamily="34" charset="0"/>
                <a:cs typeface="Arial" panose="020B0604020202020204" pitchFamily="34" charset="0"/>
              </a:rPr>
              <a:t>resources and tools of trade </a:t>
            </a:r>
            <a:endParaRPr lang="en-ZA" sz="2800" dirty="0"/>
          </a:p>
        </p:txBody>
      </p:sp>
    </p:spTree>
    <p:extLst>
      <p:ext uri="{BB962C8B-B14F-4D97-AF65-F5344CB8AC3E}">
        <p14:creationId xmlns:p14="http://schemas.microsoft.com/office/powerpoint/2010/main" val="36332077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ZA" sz="3600" b="1" dirty="0" smtClean="0"/>
              <a:t>REVISED ADMINISTRATIVE TOOLS </a:t>
            </a:r>
            <a:endParaRPr lang="en-ZA" sz="3600" b="1" dirty="0"/>
          </a:p>
        </p:txBody>
      </p:sp>
      <p:sp>
        <p:nvSpPr>
          <p:cNvPr id="3" name="Subtitle 2"/>
          <p:cNvSpPr>
            <a:spLocks noGrp="1"/>
          </p:cNvSpPr>
          <p:nvPr>
            <p:ph type="subTitle" idx="1"/>
          </p:nvPr>
        </p:nvSpPr>
        <p:spPr/>
        <p:txBody>
          <a:bodyPr/>
          <a:lstStyle/>
          <a:p>
            <a:endParaRPr lang="en-ZA"/>
          </a:p>
        </p:txBody>
      </p:sp>
    </p:spTree>
    <p:extLst>
      <p:ext uri="{BB962C8B-B14F-4D97-AF65-F5344CB8AC3E}">
        <p14:creationId xmlns:p14="http://schemas.microsoft.com/office/powerpoint/2010/main" val="384022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 y="0"/>
            <a:ext cx="8915400" cy="1143000"/>
          </a:xfrm>
        </p:spPr>
        <p:txBody>
          <a:bodyPr>
            <a:normAutofit/>
          </a:bodyPr>
          <a:lstStyle/>
          <a:p>
            <a:r>
              <a:rPr lang="en-ZA" sz="3200" b="1" dirty="0" smtClean="0"/>
              <a:t>Revised administrative systems</a:t>
            </a:r>
            <a:endParaRPr lang="en-ZA" sz="3200" b="1" dirty="0"/>
          </a:p>
        </p:txBody>
      </p:sp>
      <p:sp>
        <p:nvSpPr>
          <p:cNvPr id="3" name="Content Placeholder 2"/>
          <p:cNvSpPr>
            <a:spLocks noGrp="1"/>
          </p:cNvSpPr>
          <p:nvPr>
            <p:ph idx="1"/>
          </p:nvPr>
        </p:nvSpPr>
        <p:spPr>
          <a:xfrm>
            <a:off x="408672" y="1143000"/>
            <a:ext cx="8915400" cy="4525963"/>
          </a:xfrm>
        </p:spPr>
        <p:txBody>
          <a:bodyPr>
            <a:normAutofit fontScale="70000" lnSpcReduction="20000"/>
          </a:bodyPr>
          <a:lstStyle/>
          <a:p>
            <a:pPr marL="0" indent="0">
              <a:buNone/>
            </a:pPr>
            <a:r>
              <a:rPr lang="en-ZA" dirty="0" smtClean="0">
                <a:latin typeface="Arial" panose="020B0604020202020204" pitchFamily="34" charset="0"/>
                <a:cs typeface="Arial" panose="020B0604020202020204" pitchFamily="34" charset="0"/>
              </a:rPr>
              <a:t>Overview of the revised tools</a:t>
            </a:r>
          </a:p>
          <a:p>
            <a:pPr marL="0" indent="0">
              <a:buNone/>
            </a:pPr>
            <a:endParaRPr lang="en-ZA" dirty="0">
              <a:latin typeface="Arial" panose="020B0604020202020204" pitchFamily="34" charset="0"/>
              <a:cs typeface="Arial" panose="020B0604020202020204" pitchFamily="34" charset="0"/>
            </a:endParaRPr>
          </a:p>
          <a:p>
            <a:pPr>
              <a:buFont typeface="Wingdings" panose="05000000000000000000" pitchFamily="2" charset="2"/>
              <a:buChar char="ü"/>
            </a:pPr>
            <a:r>
              <a:rPr lang="en-ZA" dirty="0" smtClean="0">
                <a:latin typeface="Arial" panose="020B0604020202020204" pitchFamily="34" charset="0"/>
                <a:cs typeface="Arial" panose="020B0604020202020204" pitchFamily="34" charset="0"/>
              </a:rPr>
              <a:t>Case work tools</a:t>
            </a:r>
          </a:p>
          <a:p>
            <a:pPr>
              <a:buFont typeface="Wingdings" panose="05000000000000000000" pitchFamily="2" charset="2"/>
              <a:buChar char="ü"/>
            </a:pPr>
            <a:r>
              <a:rPr lang="en-ZA" dirty="0" smtClean="0">
                <a:latin typeface="Arial" panose="020B0604020202020204" pitchFamily="34" charset="0"/>
                <a:cs typeface="Arial" panose="020B0604020202020204" pitchFamily="34" charset="0"/>
              </a:rPr>
              <a:t>Group work tools</a:t>
            </a:r>
          </a:p>
          <a:p>
            <a:pPr>
              <a:buFont typeface="Wingdings" panose="05000000000000000000" pitchFamily="2" charset="2"/>
              <a:buChar char="ü"/>
            </a:pPr>
            <a:r>
              <a:rPr lang="en-ZA" dirty="0" smtClean="0">
                <a:latin typeface="Arial" panose="020B0604020202020204" pitchFamily="34" charset="0"/>
                <a:cs typeface="Arial" panose="020B0604020202020204" pitchFamily="34" charset="0"/>
              </a:rPr>
              <a:t>Community work tools</a:t>
            </a:r>
          </a:p>
          <a:p>
            <a:pPr marL="0" indent="0">
              <a:buNone/>
            </a:pPr>
            <a:endParaRPr lang="en-ZA" dirty="0" smtClean="0">
              <a:latin typeface="Arial" panose="020B0604020202020204" pitchFamily="34" charset="0"/>
              <a:cs typeface="Arial" panose="020B0604020202020204" pitchFamily="34" charset="0"/>
            </a:endParaRPr>
          </a:p>
          <a:p>
            <a:pPr marL="0" indent="0">
              <a:buNone/>
            </a:pPr>
            <a:endParaRPr lang="en-ZA" dirty="0">
              <a:latin typeface="Arial" panose="020B0604020202020204" pitchFamily="34" charset="0"/>
              <a:cs typeface="Arial" panose="020B0604020202020204" pitchFamily="34" charset="0"/>
            </a:endParaRPr>
          </a:p>
          <a:p>
            <a:pPr marL="0" indent="0">
              <a:buNone/>
            </a:pPr>
            <a:r>
              <a:rPr lang="en-ZA" dirty="0" smtClean="0">
                <a:latin typeface="Arial" panose="020B0604020202020204" pitchFamily="34" charset="0"/>
                <a:cs typeface="Arial" panose="020B0604020202020204" pitchFamily="34" charset="0"/>
              </a:rPr>
              <a:t>Reporting tools</a:t>
            </a:r>
          </a:p>
          <a:p>
            <a:pPr>
              <a:buFont typeface="Wingdings" panose="05000000000000000000" pitchFamily="2" charset="2"/>
              <a:buChar char="ü"/>
            </a:pPr>
            <a:r>
              <a:rPr lang="en-ZA" dirty="0" smtClean="0">
                <a:latin typeface="Arial" panose="020B0604020202020204" pitchFamily="34" charset="0"/>
                <a:cs typeface="Arial" panose="020B0604020202020204" pitchFamily="34" charset="0"/>
              </a:rPr>
              <a:t>Screening registry</a:t>
            </a:r>
          </a:p>
          <a:p>
            <a:pPr>
              <a:buFont typeface="Wingdings" panose="05000000000000000000" pitchFamily="2" charset="2"/>
              <a:buChar char="ü"/>
            </a:pPr>
            <a:r>
              <a:rPr lang="en-ZA" dirty="0" smtClean="0">
                <a:latin typeface="Arial" panose="020B0604020202020204" pitchFamily="34" charset="0"/>
                <a:cs typeface="Arial" panose="020B0604020202020204" pitchFamily="34" charset="0"/>
              </a:rPr>
              <a:t>Intake registry</a:t>
            </a:r>
          </a:p>
          <a:p>
            <a:pPr>
              <a:buFont typeface="Wingdings" panose="05000000000000000000" pitchFamily="2" charset="2"/>
              <a:buChar char="ü"/>
            </a:pPr>
            <a:r>
              <a:rPr lang="en-ZA" dirty="0" smtClean="0">
                <a:latin typeface="Arial" panose="020B0604020202020204" pitchFamily="34" charset="0"/>
                <a:cs typeface="Arial" panose="020B0604020202020204" pitchFamily="34" charset="0"/>
              </a:rPr>
              <a:t>Central registry</a:t>
            </a:r>
          </a:p>
          <a:p>
            <a:pPr>
              <a:buFont typeface="Wingdings" panose="05000000000000000000" pitchFamily="2" charset="2"/>
              <a:buChar char="ü"/>
            </a:pPr>
            <a:r>
              <a:rPr lang="en-ZA" dirty="0" smtClean="0">
                <a:latin typeface="Arial" panose="020B0604020202020204" pitchFamily="34" charset="0"/>
                <a:cs typeface="Arial" panose="020B0604020202020204" pitchFamily="34" charset="0"/>
              </a:rPr>
              <a:t>Monthly reporting tool</a:t>
            </a:r>
            <a:endParaRPr lang="en-Z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07481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457201"/>
            <a:ext cx="8915400" cy="1143000"/>
          </a:xfrm>
        </p:spPr>
        <p:txBody>
          <a:bodyPr>
            <a:normAutofit fontScale="90000"/>
          </a:bodyPr>
          <a:lstStyle/>
          <a:p>
            <a:r>
              <a:rPr lang="en-ZA" sz="3600" b="1" dirty="0"/>
              <a:t>Background to the process and overview of the tools</a:t>
            </a:r>
            <a:r>
              <a:rPr lang="en-ZA" dirty="0"/>
              <a:t/>
            </a:r>
            <a:br>
              <a:rPr lang="en-ZA" dirty="0"/>
            </a:br>
            <a:endParaRPr lang="en-ZA" dirty="0"/>
          </a:p>
        </p:txBody>
      </p:sp>
      <p:sp>
        <p:nvSpPr>
          <p:cNvPr id="3" name="Content Placeholder 2"/>
          <p:cNvSpPr>
            <a:spLocks noGrp="1"/>
          </p:cNvSpPr>
          <p:nvPr>
            <p:ph idx="1"/>
          </p:nvPr>
        </p:nvSpPr>
        <p:spPr>
          <a:xfrm>
            <a:off x="495300" y="1205565"/>
            <a:ext cx="8915400" cy="4525963"/>
          </a:xfrm>
        </p:spPr>
        <p:txBody>
          <a:bodyPr/>
          <a:lstStyle/>
          <a:p>
            <a:pPr marL="0" indent="0" algn="just">
              <a:buNone/>
            </a:pPr>
            <a:r>
              <a:rPr lang="en-ZA" sz="2400" b="1" dirty="0" smtClean="0"/>
              <a:t>WHY:</a:t>
            </a:r>
          </a:p>
          <a:p>
            <a:pPr algn="just">
              <a:buFont typeface="Wingdings" panose="05000000000000000000" pitchFamily="2" charset="2"/>
              <a:buChar char="ü"/>
            </a:pPr>
            <a:r>
              <a:rPr lang="en-ZA" sz="2400" dirty="0" smtClean="0"/>
              <a:t>Improve quality of service delivery</a:t>
            </a:r>
          </a:p>
          <a:p>
            <a:pPr algn="just">
              <a:buFont typeface="Wingdings" panose="05000000000000000000" pitchFamily="2" charset="2"/>
              <a:buChar char="ü"/>
            </a:pPr>
            <a:r>
              <a:rPr lang="en-ZA" sz="2400" dirty="0" smtClean="0"/>
              <a:t>Improve reporting and planning</a:t>
            </a:r>
          </a:p>
          <a:p>
            <a:pPr algn="just">
              <a:buFont typeface="Wingdings" panose="05000000000000000000" pitchFamily="2" charset="2"/>
              <a:buChar char="ü"/>
            </a:pPr>
            <a:r>
              <a:rPr lang="en-ZA" sz="2400" dirty="0" smtClean="0"/>
              <a:t>Provide guidelines to implementers – SSPs</a:t>
            </a:r>
          </a:p>
          <a:p>
            <a:pPr algn="just">
              <a:buFont typeface="Wingdings" panose="05000000000000000000" pitchFamily="2" charset="2"/>
              <a:buChar char="ü"/>
            </a:pPr>
            <a:r>
              <a:rPr lang="en-ZA" sz="2400" dirty="0" smtClean="0"/>
              <a:t>Strengthen supervision</a:t>
            </a:r>
          </a:p>
          <a:p>
            <a:pPr marL="0" indent="0" algn="just">
              <a:buNone/>
            </a:pPr>
            <a:r>
              <a:rPr lang="es-ES" altLang="en-US" sz="2400" dirty="0"/>
              <a:t>Through streamlined administrative </a:t>
            </a:r>
            <a:r>
              <a:rPr lang="es-ES" altLang="en-US" sz="2400" dirty="0" smtClean="0"/>
              <a:t>systems</a:t>
            </a:r>
          </a:p>
          <a:p>
            <a:pPr marL="0" indent="0" algn="just">
              <a:buNone/>
            </a:pPr>
            <a:endParaRPr lang="es-ES" altLang="en-US" sz="2400" dirty="0"/>
          </a:p>
          <a:p>
            <a:pPr marL="0" indent="0">
              <a:buNone/>
            </a:pPr>
            <a:endParaRPr lang="en-ZA" dirty="0"/>
          </a:p>
        </p:txBody>
      </p:sp>
      <p:pic>
        <p:nvPicPr>
          <p:cNvPr id="4" name="Content Placeholder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988388"/>
            <a:ext cx="7010400" cy="286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7518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itle 1"/>
          <p:cNvSpPr>
            <a:spLocks noGrp="1"/>
          </p:cNvSpPr>
          <p:nvPr>
            <p:ph type="title"/>
          </p:nvPr>
        </p:nvSpPr>
        <p:spPr>
          <a:xfrm>
            <a:off x="1066800" y="285751"/>
            <a:ext cx="7772400" cy="785813"/>
          </a:xfrm>
        </p:spPr>
        <p:txBody>
          <a:bodyPr>
            <a:normAutofit fontScale="90000"/>
          </a:bodyPr>
          <a:lstStyle/>
          <a:p>
            <a:pPr algn="l"/>
            <a:r>
              <a:rPr lang="en-ZA" altLang="en-US" sz="4000" b="1" dirty="0"/>
              <a:t/>
            </a:r>
            <a:br>
              <a:rPr lang="en-ZA" altLang="en-US" sz="4000" b="1" dirty="0"/>
            </a:br>
            <a:r>
              <a:rPr lang="en-US" altLang="en-US" sz="4000" b="1" dirty="0"/>
              <a:t>Screening Process</a:t>
            </a:r>
            <a:r>
              <a:rPr lang="en-ZA" altLang="en-US" sz="4000" b="1" dirty="0"/>
              <a:t/>
            </a:r>
            <a:br>
              <a:rPr lang="en-ZA" altLang="en-US" sz="4000" b="1" dirty="0"/>
            </a:br>
            <a:endParaRPr lang="en-ZA" altLang="en-US" sz="4000" b="1" dirty="0"/>
          </a:p>
        </p:txBody>
      </p:sp>
      <p:sp>
        <p:nvSpPr>
          <p:cNvPr id="71683" name="Content Placeholder 2"/>
          <p:cNvSpPr>
            <a:spLocks noGrp="1"/>
          </p:cNvSpPr>
          <p:nvPr>
            <p:ph sz="half" idx="1"/>
          </p:nvPr>
        </p:nvSpPr>
        <p:spPr>
          <a:xfrm>
            <a:off x="595314" y="1285876"/>
            <a:ext cx="4281487" cy="4810125"/>
          </a:xfrm>
        </p:spPr>
        <p:txBody>
          <a:bodyPr/>
          <a:lstStyle/>
          <a:p>
            <a:pPr>
              <a:buFontTx/>
              <a:buNone/>
            </a:pPr>
            <a:r>
              <a:rPr lang="en-ZA" altLang="en-US" b="1" dirty="0" smtClean="0"/>
              <a:t>Activities </a:t>
            </a:r>
          </a:p>
          <a:p>
            <a:r>
              <a:rPr lang="en-ZA" altLang="en-US" dirty="0" smtClean="0"/>
              <a:t>Obtain client information and complete applicable tools</a:t>
            </a:r>
          </a:p>
          <a:p>
            <a:r>
              <a:rPr lang="en-ZA" altLang="en-US" dirty="0" smtClean="0"/>
              <a:t>Conduct screening interview</a:t>
            </a:r>
          </a:p>
          <a:p>
            <a:r>
              <a:rPr lang="en-ZA" altLang="en-US" dirty="0" smtClean="0"/>
              <a:t>Refer to intake service or to external organisation</a:t>
            </a:r>
          </a:p>
          <a:p>
            <a:pPr>
              <a:buFontTx/>
              <a:buNone/>
            </a:pPr>
            <a:endParaRPr lang="en-ZA" altLang="en-US" dirty="0" smtClean="0"/>
          </a:p>
        </p:txBody>
      </p:sp>
      <p:sp>
        <p:nvSpPr>
          <p:cNvPr id="71684" name="Content Placeholder 4"/>
          <p:cNvSpPr>
            <a:spLocks noGrp="1"/>
          </p:cNvSpPr>
          <p:nvPr>
            <p:ph sz="half" idx="2"/>
          </p:nvPr>
        </p:nvSpPr>
        <p:spPr>
          <a:xfrm>
            <a:off x="5029201" y="1285876"/>
            <a:ext cx="4138613" cy="4810125"/>
          </a:xfrm>
        </p:spPr>
        <p:txBody>
          <a:bodyPr/>
          <a:lstStyle/>
          <a:p>
            <a:pPr>
              <a:buFontTx/>
              <a:buNone/>
            </a:pPr>
            <a:r>
              <a:rPr lang="en-US" altLang="en-US" b="1" dirty="0" smtClean="0"/>
              <a:t>Control documents</a:t>
            </a:r>
          </a:p>
          <a:p>
            <a:r>
              <a:rPr lang="en-US" altLang="en-US" dirty="0" smtClean="0"/>
              <a:t>Screening</a:t>
            </a:r>
            <a:r>
              <a:rPr lang="en-ZA" altLang="en-US" dirty="0" smtClean="0"/>
              <a:t> register 01</a:t>
            </a:r>
          </a:p>
          <a:p>
            <a:r>
              <a:rPr lang="en-ZA" altLang="en-US" dirty="0" smtClean="0"/>
              <a:t>Reporter Form CW02</a:t>
            </a:r>
          </a:p>
          <a:p>
            <a:r>
              <a:rPr lang="en-US" altLang="en-US" dirty="0"/>
              <a:t>Identifying Information </a:t>
            </a:r>
            <a:r>
              <a:rPr lang="en-US" altLang="en-US" dirty="0" smtClean="0"/>
              <a:t>CW03</a:t>
            </a:r>
            <a:endParaRPr lang="en-ZA" altLang="en-US" dirty="0" smtClean="0"/>
          </a:p>
          <a:p>
            <a:r>
              <a:rPr lang="en-ZA" altLang="en-US" dirty="0" smtClean="0"/>
              <a:t>External Referral formCW04b  </a:t>
            </a:r>
          </a:p>
        </p:txBody>
      </p:sp>
    </p:spTree>
    <p:extLst>
      <p:ext uri="{BB962C8B-B14F-4D97-AF65-F5344CB8AC3E}">
        <p14:creationId xmlns:p14="http://schemas.microsoft.com/office/powerpoint/2010/main" val="2252609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a:xfrm>
            <a:off x="595314" y="0"/>
            <a:ext cx="8243887" cy="928688"/>
          </a:xfrm>
        </p:spPr>
        <p:txBody>
          <a:bodyPr/>
          <a:lstStyle/>
          <a:p>
            <a:pPr algn="l"/>
            <a:r>
              <a:rPr lang="en-ZA" altLang="en-US" sz="4000" b="1" dirty="0"/>
              <a:t>Intake Process</a:t>
            </a:r>
          </a:p>
        </p:txBody>
      </p:sp>
      <p:sp>
        <p:nvSpPr>
          <p:cNvPr id="4" name="Content Placeholder 2"/>
          <p:cNvSpPr>
            <a:spLocks noGrp="1"/>
          </p:cNvSpPr>
          <p:nvPr>
            <p:ph sz="half" idx="1"/>
          </p:nvPr>
        </p:nvSpPr>
        <p:spPr>
          <a:xfrm>
            <a:off x="595313" y="1000126"/>
            <a:ext cx="4786312" cy="4589463"/>
          </a:xfrm>
        </p:spPr>
        <p:txBody>
          <a:bodyPr/>
          <a:lstStyle/>
          <a:p>
            <a:pPr marL="723900" indent="-368300" fontAlgn="ctr">
              <a:buNone/>
              <a:defRPr/>
            </a:pPr>
            <a:r>
              <a:rPr lang="en-ZA" b="1" dirty="0" smtClean="0"/>
              <a:t>Activities </a:t>
            </a:r>
            <a:endParaRPr lang="en-ZA" sz="2400" b="1" dirty="0"/>
          </a:p>
          <a:p>
            <a:pPr marL="723900" indent="-368300" fontAlgn="ctr">
              <a:defRPr/>
            </a:pPr>
            <a:r>
              <a:rPr lang="en-ZA" sz="2400" dirty="0"/>
              <a:t>Conduct intake interview</a:t>
            </a:r>
            <a:endParaRPr lang="en-US" sz="2400" dirty="0"/>
          </a:p>
          <a:p>
            <a:pPr marL="723900" indent="-368300" fontAlgn="ctr">
              <a:defRPr/>
            </a:pPr>
            <a:r>
              <a:rPr lang="en-ZA" sz="2400" dirty="0"/>
              <a:t>Complete intake form and process report</a:t>
            </a:r>
            <a:endParaRPr lang="en-US" sz="2400" dirty="0"/>
          </a:p>
          <a:p>
            <a:pPr marL="723900" indent="-368300" fontAlgn="ctr">
              <a:defRPr/>
            </a:pPr>
            <a:r>
              <a:rPr lang="en-ZA" sz="2400" dirty="0"/>
              <a:t>Capture and file intake form and report</a:t>
            </a:r>
            <a:endParaRPr lang="en-US" sz="2400" dirty="0"/>
          </a:p>
          <a:p>
            <a:pPr marL="514350" indent="-514350">
              <a:buNone/>
              <a:defRPr/>
            </a:pPr>
            <a:endParaRPr lang="en-ZA" dirty="0"/>
          </a:p>
        </p:txBody>
      </p:sp>
      <p:sp>
        <p:nvSpPr>
          <p:cNvPr id="74756" name="Content Placeholder 4"/>
          <p:cNvSpPr>
            <a:spLocks noGrp="1"/>
          </p:cNvSpPr>
          <p:nvPr>
            <p:ph sz="half" idx="2"/>
          </p:nvPr>
        </p:nvSpPr>
        <p:spPr>
          <a:xfrm>
            <a:off x="5595938" y="1000126"/>
            <a:ext cx="3643312" cy="5095875"/>
          </a:xfrm>
        </p:spPr>
        <p:txBody>
          <a:bodyPr/>
          <a:lstStyle/>
          <a:p>
            <a:pPr>
              <a:buFontTx/>
              <a:buNone/>
            </a:pPr>
            <a:r>
              <a:rPr lang="en-ZA" altLang="en-US" b="1" dirty="0" smtClean="0"/>
              <a:t>Control  documents</a:t>
            </a:r>
          </a:p>
          <a:p>
            <a:r>
              <a:rPr lang="en-ZA" altLang="en-US" sz="2400" dirty="0"/>
              <a:t>Screening Register </a:t>
            </a:r>
            <a:r>
              <a:rPr lang="en-ZA" altLang="en-US" sz="2400" dirty="0" smtClean="0"/>
              <a:t>CW 01 </a:t>
            </a:r>
          </a:p>
          <a:p>
            <a:r>
              <a:rPr lang="en-ZA" altLang="en-US" sz="2400" dirty="0" smtClean="0"/>
              <a:t>Identifying </a:t>
            </a:r>
            <a:r>
              <a:rPr lang="en-ZA" altLang="en-US" sz="2400" dirty="0"/>
              <a:t>Information </a:t>
            </a:r>
            <a:r>
              <a:rPr lang="en-ZA" altLang="en-US" sz="2400" dirty="0" smtClean="0"/>
              <a:t>CW03</a:t>
            </a:r>
          </a:p>
          <a:p>
            <a:r>
              <a:rPr lang="en-US" altLang="en-US" sz="2400" dirty="0" smtClean="0">
                <a:solidFill>
                  <a:srgbClr val="FF0000"/>
                </a:solidFill>
              </a:rPr>
              <a:t>Reporter Form CW02 </a:t>
            </a:r>
            <a:endParaRPr lang="en-US" altLang="en-US" sz="2400" dirty="0">
              <a:solidFill>
                <a:srgbClr val="FF0000"/>
              </a:solidFill>
            </a:endParaRPr>
          </a:p>
          <a:p>
            <a:r>
              <a:rPr lang="en-ZA" altLang="en-US" sz="2400" dirty="0"/>
              <a:t>Intake form CW05</a:t>
            </a:r>
            <a:endParaRPr lang="en-US" altLang="en-US" sz="2400" dirty="0"/>
          </a:p>
          <a:p>
            <a:r>
              <a:rPr lang="en-ZA" altLang="en-US" sz="2400" dirty="0"/>
              <a:t>External Referral CW04b</a:t>
            </a:r>
            <a:endParaRPr lang="en-US" altLang="en-US" sz="2400" dirty="0"/>
          </a:p>
          <a:p>
            <a:r>
              <a:rPr lang="en-ZA" altLang="en-US" sz="2400" dirty="0" smtClean="0"/>
              <a:t>Intake </a:t>
            </a:r>
            <a:r>
              <a:rPr lang="en-ZA" altLang="en-US" sz="2400" dirty="0"/>
              <a:t>Register</a:t>
            </a:r>
          </a:p>
          <a:p>
            <a:pPr marL="0" indent="0">
              <a:buNone/>
            </a:pPr>
            <a:endParaRPr lang="en-US" altLang="en-US" dirty="0" smtClean="0"/>
          </a:p>
        </p:txBody>
      </p:sp>
    </p:spTree>
    <p:extLst>
      <p:ext uri="{BB962C8B-B14F-4D97-AF65-F5344CB8AC3E}">
        <p14:creationId xmlns:p14="http://schemas.microsoft.com/office/powerpoint/2010/main" val="41908604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Title 1"/>
          <p:cNvSpPr>
            <a:spLocks noGrp="1"/>
          </p:cNvSpPr>
          <p:nvPr>
            <p:ph type="title"/>
          </p:nvPr>
        </p:nvSpPr>
        <p:spPr>
          <a:xfrm>
            <a:off x="989798" y="-14588"/>
            <a:ext cx="7772400" cy="928688"/>
          </a:xfrm>
        </p:spPr>
        <p:txBody>
          <a:bodyPr/>
          <a:lstStyle/>
          <a:p>
            <a:r>
              <a:rPr lang="en-ZA" altLang="en-US" sz="4000" b="1" dirty="0" smtClean="0"/>
              <a:t>Assessment Process</a:t>
            </a:r>
            <a:endParaRPr lang="en-ZA" altLang="en-US" sz="4000" b="1" dirty="0"/>
          </a:p>
        </p:txBody>
      </p:sp>
      <p:sp>
        <p:nvSpPr>
          <p:cNvPr id="4" name="Content Placeholder 2"/>
          <p:cNvSpPr>
            <a:spLocks noGrp="1"/>
          </p:cNvSpPr>
          <p:nvPr>
            <p:ph sz="half" idx="1"/>
          </p:nvPr>
        </p:nvSpPr>
        <p:spPr>
          <a:xfrm>
            <a:off x="595313" y="775788"/>
            <a:ext cx="5072062" cy="5357813"/>
          </a:xfrm>
        </p:spPr>
        <p:txBody>
          <a:bodyPr>
            <a:normAutofit lnSpcReduction="10000"/>
          </a:bodyPr>
          <a:lstStyle/>
          <a:p>
            <a:pPr marL="723900" indent="-368300">
              <a:buNone/>
              <a:defRPr/>
            </a:pPr>
            <a:r>
              <a:rPr lang="en-ZA" b="1" dirty="0" smtClean="0"/>
              <a:t>Activities </a:t>
            </a:r>
          </a:p>
          <a:p>
            <a:pPr marL="723900" indent="-368300">
              <a:defRPr/>
            </a:pPr>
            <a:r>
              <a:rPr lang="en-ZA" sz="2400" dirty="0"/>
              <a:t>Receive referral</a:t>
            </a:r>
            <a:endParaRPr lang="en-US" sz="2400" dirty="0"/>
          </a:p>
          <a:p>
            <a:pPr marL="723900" indent="-368300">
              <a:defRPr/>
            </a:pPr>
            <a:r>
              <a:rPr lang="en-ZA" sz="2400" dirty="0"/>
              <a:t>Schedule appointment if not yet done</a:t>
            </a:r>
            <a:endParaRPr lang="en-US" sz="2400" dirty="0"/>
          </a:p>
          <a:p>
            <a:pPr marL="723900" indent="-368300">
              <a:defRPr/>
            </a:pPr>
            <a:r>
              <a:rPr lang="en-ZA" sz="2400" dirty="0"/>
              <a:t>Conduct assessment interviews in order to identify need for service</a:t>
            </a:r>
            <a:endParaRPr lang="en-US" sz="2400" dirty="0"/>
          </a:p>
          <a:p>
            <a:pPr marL="723900" indent="-368300">
              <a:defRPr/>
            </a:pPr>
            <a:r>
              <a:rPr lang="en-ZA" sz="2400" dirty="0"/>
              <a:t>Complete section 1 and 2 of the assessment, planning and contracting </a:t>
            </a:r>
            <a:r>
              <a:rPr lang="en-ZA" sz="2400" dirty="0" smtClean="0"/>
              <a:t>form based on the findings of assessment, </a:t>
            </a:r>
            <a:r>
              <a:rPr lang="en-ZA" sz="2400" dirty="0"/>
              <a:t>	</a:t>
            </a:r>
            <a:r>
              <a:rPr lang="en-ZA" sz="2400" dirty="0" smtClean="0"/>
              <a:t>Agree with the client on the time and place for the meeting to develop the plan. </a:t>
            </a:r>
            <a:endParaRPr lang="en-ZA" dirty="0"/>
          </a:p>
        </p:txBody>
      </p:sp>
      <p:sp>
        <p:nvSpPr>
          <p:cNvPr id="76804" name="Content Placeholder 4"/>
          <p:cNvSpPr>
            <a:spLocks noGrp="1"/>
          </p:cNvSpPr>
          <p:nvPr>
            <p:ph sz="half" idx="2"/>
          </p:nvPr>
        </p:nvSpPr>
        <p:spPr>
          <a:xfrm>
            <a:off x="5738814" y="1000126"/>
            <a:ext cx="3571875" cy="5095875"/>
          </a:xfrm>
        </p:spPr>
        <p:txBody>
          <a:bodyPr>
            <a:normAutofit lnSpcReduction="10000"/>
          </a:bodyPr>
          <a:lstStyle/>
          <a:p>
            <a:pPr>
              <a:buFontTx/>
              <a:buNone/>
            </a:pPr>
            <a:r>
              <a:rPr lang="en-US" altLang="en-US" b="1" dirty="0" smtClean="0"/>
              <a:t>Admin tools</a:t>
            </a:r>
          </a:p>
          <a:p>
            <a:r>
              <a:rPr lang="en-US" altLang="en-US" b="1" dirty="0" smtClean="0"/>
              <a:t> </a:t>
            </a:r>
            <a:r>
              <a:rPr lang="en-ZA" altLang="en-US" dirty="0" smtClean="0"/>
              <a:t>Referral note CW04b </a:t>
            </a:r>
          </a:p>
          <a:p>
            <a:r>
              <a:rPr lang="en-ZA" altLang="en-US" dirty="0" smtClean="0"/>
              <a:t>Assessment, planning and contracting form CW09</a:t>
            </a:r>
            <a:endParaRPr lang="en-US" altLang="en-US" dirty="0" smtClean="0"/>
          </a:p>
          <a:p>
            <a:r>
              <a:rPr lang="en-ZA" altLang="en-US" dirty="0" smtClean="0"/>
              <a:t>Process Note CW11</a:t>
            </a:r>
            <a:endParaRPr lang="en-US" altLang="en-US" dirty="0" smtClean="0"/>
          </a:p>
          <a:p>
            <a:pPr>
              <a:buFontTx/>
              <a:buNone/>
            </a:pPr>
            <a:endParaRPr lang="en-US" altLang="en-US" b="1" dirty="0" smtClean="0"/>
          </a:p>
        </p:txBody>
      </p:sp>
    </p:spTree>
    <p:extLst>
      <p:ext uri="{BB962C8B-B14F-4D97-AF65-F5344CB8AC3E}">
        <p14:creationId xmlns:p14="http://schemas.microsoft.com/office/powerpoint/2010/main" val="34343729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a:xfrm>
            <a:off x="738188" y="214314"/>
            <a:ext cx="8501062" cy="642937"/>
          </a:xfrm>
        </p:spPr>
        <p:txBody>
          <a:bodyPr>
            <a:normAutofit fontScale="90000"/>
          </a:bodyPr>
          <a:lstStyle/>
          <a:p>
            <a:pPr algn="l"/>
            <a:r>
              <a:rPr lang="en-ZA" altLang="en-US" sz="4000" b="1" dirty="0" smtClean="0"/>
              <a:t>Intervention Process</a:t>
            </a:r>
            <a:endParaRPr lang="en-US" altLang="en-US" sz="4000" dirty="0"/>
          </a:p>
        </p:txBody>
      </p:sp>
      <p:sp>
        <p:nvSpPr>
          <p:cNvPr id="97283" name="Content Placeholder 2"/>
          <p:cNvSpPr>
            <a:spLocks noGrp="1"/>
          </p:cNvSpPr>
          <p:nvPr>
            <p:ph sz="half" idx="1"/>
          </p:nvPr>
        </p:nvSpPr>
        <p:spPr>
          <a:xfrm>
            <a:off x="595314" y="1000126"/>
            <a:ext cx="4281487" cy="5095875"/>
          </a:xfrm>
        </p:spPr>
        <p:txBody>
          <a:bodyPr/>
          <a:lstStyle/>
          <a:p>
            <a:pPr>
              <a:buFontTx/>
              <a:buNone/>
            </a:pPr>
            <a:r>
              <a:rPr lang="en-US" altLang="en-US" dirty="0" smtClean="0"/>
              <a:t>Professional </a:t>
            </a:r>
            <a:r>
              <a:rPr lang="en-US" altLang="en-US" dirty="0" err="1" smtClean="0"/>
              <a:t>behaviour</a:t>
            </a:r>
            <a:r>
              <a:rPr lang="en-US" altLang="en-US" dirty="0" smtClean="0"/>
              <a:t> of SSP to</a:t>
            </a:r>
          </a:p>
          <a:p>
            <a:pPr>
              <a:buFontTx/>
              <a:buNone/>
            </a:pPr>
            <a:r>
              <a:rPr lang="en-US" altLang="en-US" dirty="0" smtClean="0"/>
              <a:t> </a:t>
            </a:r>
            <a:r>
              <a:rPr lang="en-US" altLang="en-US" sz="2400" dirty="0"/>
              <a:t>Facilitate change in the person-environment- situation in order to achieve the objectives as stated in the agreement/ contract entered into by the beneficiary and SSP</a:t>
            </a:r>
          </a:p>
          <a:p>
            <a:pPr>
              <a:buFontTx/>
              <a:buNone/>
            </a:pPr>
            <a:endParaRPr lang="en-US" altLang="en-US" sz="2400" dirty="0"/>
          </a:p>
          <a:p>
            <a:pPr>
              <a:buFontTx/>
              <a:buNone/>
            </a:pPr>
            <a:r>
              <a:rPr lang="en-US" altLang="en-US" sz="2400" b="1" dirty="0"/>
              <a:t>NB!!! Interventions and sessions </a:t>
            </a:r>
          </a:p>
        </p:txBody>
      </p:sp>
      <p:sp>
        <p:nvSpPr>
          <p:cNvPr id="97284" name="Content Placeholder 3"/>
          <p:cNvSpPr>
            <a:spLocks noGrp="1"/>
          </p:cNvSpPr>
          <p:nvPr>
            <p:ph sz="half" idx="2"/>
          </p:nvPr>
        </p:nvSpPr>
        <p:spPr>
          <a:xfrm>
            <a:off x="5029200" y="1071564"/>
            <a:ext cx="3810000" cy="5024437"/>
          </a:xfrm>
        </p:spPr>
        <p:txBody>
          <a:bodyPr/>
          <a:lstStyle/>
          <a:p>
            <a:pPr>
              <a:buFontTx/>
              <a:buNone/>
            </a:pPr>
            <a:r>
              <a:rPr lang="en-US" altLang="en-US" dirty="0" smtClean="0"/>
              <a:t>Intervention can be through any of the </a:t>
            </a:r>
            <a:r>
              <a:rPr lang="en-US" altLang="en-US" dirty="0" err="1" smtClean="0"/>
              <a:t>ff</a:t>
            </a:r>
            <a:r>
              <a:rPr lang="en-US" altLang="en-US" dirty="0" smtClean="0"/>
              <a:t> systems</a:t>
            </a:r>
          </a:p>
          <a:p>
            <a:pPr>
              <a:buFontTx/>
              <a:buNone/>
            </a:pPr>
            <a:r>
              <a:rPr lang="en-US" altLang="en-US" sz="2400" dirty="0"/>
              <a:t>Individuals, families, couples, groups</a:t>
            </a:r>
            <a:r>
              <a:rPr lang="en-US" altLang="en-US" sz="2400" dirty="0" smtClean="0"/>
              <a:t>, communities </a:t>
            </a:r>
            <a:endParaRPr lang="en-US" altLang="en-US" sz="2400" dirty="0"/>
          </a:p>
        </p:txBody>
      </p:sp>
    </p:spTree>
    <p:extLst>
      <p:ext uri="{BB962C8B-B14F-4D97-AF65-F5344CB8AC3E}">
        <p14:creationId xmlns:p14="http://schemas.microsoft.com/office/powerpoint/2010/main" val="351094543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Title 1"/>
          <p:cNvSpPr>
            <a:spLocks noGrp="1"/>
          </p:cNvSpPr>
          <p:nvPr>
            <p:ph type="title"/>
          </p:nvPr>
        </p:nvSpPr>
        <p:spPr>
          <a:xfrm>
            <a:off x="560389" y="214314"/>
            <a:ext cx="8785225" cy="928687"/>
          </a:xfrm>
        </p:spPr>
        <p:txBody>
          <a:bodyPr/>
          <a:lstStyle/>
          <a:p>
            <a:r>
              <a:rPr lang="en-ZA" altLang="en-US" sz="3600" b="1" dirty="0" smtClean="0"/>
              <a:t>Evaluation Process </a:t>
            </a:r>
            <a:endParaRPr lang="en-ZA" altLang="en-US" sz="3600" b="1" dirty="0"/>
          </a:p>
        </p:txBody>
      </p:sp>
      <p:sp>
        <p:nvSpPr>
          <p:cNvPr id="4" name="Content Placeholder 2"/>
          <p:cNvSpPr>
            <a:spLocks noGrp="1"/>
          </p:cNvSpPr>
          <p:nvPr>
            <p:ph sz="half" idx="1"/>
          </p:nvPr>
        </p:nvSpPr>
        <p:spPr>
          <a:xfrm>
            <a:off x="595313" y="1214438"/>
            <a:ext cx="5357812" cy="5238750"/>
          </a:xfrm>
        </p:spPr>
        <p:txBody>
          <a:bodyPr/>
          <a:lstStyle/>
          <a:p>
            <a:pPr marL="723900" indent="-368300">
              <a:buNone/>
              <a:defRPr/>
            </a:pPr>
            <a:r>
              <a:rPr lang="en-ZA" b="1" dirty="0" smtClean="0"/>
              <a:t>Activities </a:t>
            </a:r>
          </a:p>
          <a:p>
            <a:pPr marL="723900" indent="-368300">
              <a:defRPr/>
            </a:pPr>
            <a:r>
              <a:rPr lang="en-ZA" sz="2000" dirty="0"/>
              <a:t>Review objectives of initial plan by reviewing process notes and consultation with client</a:t>
            </a:r>
            <a:endParaRPr lang="en-US" sz="2000" dirty="0"/>
          </a:p>
          <a:p>
            <a:pPr marL="723900" indent="-368300">
              <a:defRPr/>
            </a:pPr>
            <a:r>
              <a:rPr lang="en-ZA" sz="2000" dirty="0"/>
              <a:t>Review progress and achievement of objectives by retrospection in collaboration with client. </a:t>
            </a:r>
            <a:endParaRPr lang="en-US" sz="2000" dirty="0"/>
          </a:p>
          <a:p>
            <a:pPr marL="723900" indent="-368300">
              <a:defRPr/>
            </a:pPr>
            <a:r>
              <a:rPr lang="en-ZA" sz="2000" b="1" dirty="0"/>
              <a:t>Jointly decide the best </a:t>
            </a:r>
            <a:r>
              <a:rPr lang="en-ZA" sz="2000" dirty="0"/>
              <a:t>way forward, being one of the  following:- Continued Intervention</a:t>
            </a:r>
            <a:r>
              <a:rPr lang="en-US" sz="2000" dirty="0"/>
              <a:t>/ </a:t>
            </a:r>
            <a:r>
              <a:rPr lang="en-ZA" sz="2000" dirty="0"/>
              <a:t> Alternative intervention</a:t>
            </a:r>
            <a:r>
              <a:rPr lang="en-US" sz="2000" dirty="0"/>
              <a:t>/ </a:t>
            </a:r>
            <a:r>
              <a:rPr lang="en-ZA" sz="2000" dirty="0"/>
              <a:t>Referral or Termination</a:t>
            </a:r>
            <a:endParaRPr lang="en-US" sz="2000" dirty="0"/>
          </a:p>
          <a:p>
            <a:pPr marL="723900" indent="-368300">
              <a:defRPr/>
            </a:pPr>
            <a:r>
              <a:rPr lang="en-ZA" sz="2000" dirty="0"/>
              <a:t>Complete and file evaluation report accordingly </a:t>
            </a:r>
            <a:endParaRPr lang="en-US" sz="2000" dirty="0"/>
          </a:p>
          <a:p>
            <a:pPr marL="723900" indent="-368300">
              <a:defRPr/>
            </a:pPr>
            <a:r>
              <a:rPr lang="en-ZA" sz="2000" dirty="0"/>
              <a:t>Capture </a:t>
            </a:r>
            <a:r>
              <a:rPr lang="en-ZA" sz="2000" b="1" dirty="0"/>
              <a:t>process note </a:t>
            </a:r>
            <a:endParaRPr lang="en-US" sz="2000" b="1" dirty="0"/>
          </a:p>
          <a:p>
            <a:pPr marL="914400" lvl="1" indent="-514350">
              <a:buNone/>
              <a:defRPr/>
            </a:pPr>
            <a:endParaRPr lang="en-ZA" dirty="0" smtClean="0"/>
          </a:p>
          <a:p>
            <a:pPr marL="514350" indent="-514350">
              <a:buNone/>
              <a:defRPr/>
            </a:pPr>
            <a:endParaRPr lang="en-ZA" dirty="0"/>
          </a:p>
        </p:txBody>
      </p:sp>
      <p:sp>
        <p:nvSpPr>
          <p:cNvPr id="100356" name="Content Placeholder 4"/>
          <p:cNvSpPr>
            <a:spLocks noGrp="1"/>
          </p:cNvSpPr>
          <p:nvPr>
            <p:ph sz="half" idx="2"/>
          </p:nvPr>
        </p:nvSpPr>
        <p:spPr>
          <a:xfrm>
            <a:off x="6024564" y="1214438"/>
            <a:ext cx="3286125" cy="4881562"/>
          </a:xfrm>
        </p:spPr>
        <p:txBody>
          <a:bodyPr/>
          <a:lstStyle/>
          <a:p>
            <a:pPr>
              <a:buFontTx/>
              <a:buNone/>
            </a:pPr>
            <a:r>
              <a:rPr lang="en-US" altLang="en-US" b="1" dirty="0" smtClean="0"/>
              <a:t>Control documents</a:t>
            </a:r>
          </a:p>
          <a:p>
            <a:pPr>
              <a:buFontTx/>
              <a:buNone/>
            </a:pPr>
            <a:endParaRPr lang="en-US" altLang="en-US" b="1" dirty="0" smtClean="0"/>
          </a:p>
          <a:p>
            <a:r>
              <a:rPr lang="en-ZA" altLang="en-US" dirty="0" smtClean="0"/>
              <a:t>Process notes CW11</a:t>
            </a:r>
          </a:p>
          <a:p>
            <a:r>
              <a:rPr lang="en-ZA" altLang="en-US" dirty="0" smtClean="0"/>
              <a:t> Evaluation Report CW 12</a:t>
            </a:r>
            <a:endParaRPr lang="en-US" altLang="en-US" dirty="0" smtClean="0"/>
          </a:p>
        </p:txBody>
      </p:sp>
    </p:spTree>
    <p:extLst>
      <p:ext uri="{BB962C8B-B14F-4D97-AF65-F5344CB8AC3E}">
        <p14:creationId xmlns:p14="http://schemas.microsoft.com/office/powerpoint/2010/main" val="38778272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1"/>
          <p:cNvSpPr>
            <a:spLocks noGrp="1"/>
          </p:cNvSpPr>
          <p:nvPr>
            <p:ph type="title"/>
          </p:nvPr>
        </p:nvSpPr>
        <p:spPr>
          <a:xfrm>
            <a:off x="1066800" y="214313"/>
            <a:ext cx="7772400" cy="785812"/>
          </a:xfrm>
        </p:spPr>
        <p:txBody>
          <a:bodyPr/>
          <a:lstStyle/>
          <a:p>
            <a:pPr algn="l"/>
            <a:r>
              <a:rPr lang="en-ZA" altLang="en-US" b="1" dirty="0" smtClean="0"/>
              <a:t>Termination</a:t>
            </a:r>
          </a:p>
        </p:txBody>
      </p:sp>
      <p:sp>
        <p:nvSpPr>
          <p:cNvPr id="105475" name="Text Placeholder 3"/>
          <p:cNvSpPr>
            <a:spLocks noGrp="1"/>
          </p:cNvSpPr>
          <p:nvPr>
            <p:ph type="body" sz="half" idx="1"/>
          </p:nvPr>
        </p:nvSpPr>
        <p:spPr>
          <a:xfrm>
            <a:off x="595314" y="1143000"/>
            <a:ext cx="4643437" cy="4953000"/>
          </a:xfrm>
        </p:spPr>
        <p:txBody>
          <a:bodyPr/>
          <a:lstStyle/>
          <a:p>
            <a:pPr>
              <a:buFontTx/>
              <a:buNone/>
            </a:pPr>
            <a:r>
              <a:rPr lang="en-US" altLang="en-US" b="1" smtClean="0"/>
              <a:t>Activities</a:t>
            </a:r>
          </a:p>
          <a:p>
            <a:pPr algn="just"/>
            <a:r>
              <a:rPr lang="en-ZA" altLang="en-US" sz="2400"/>
              <a:t>Discuss the final evaluation with the client</a:t>
            </a:r>
          </a:p>
          <a:p>
            <a:pPr algn="just"/>
            <a:r>
              <a:rPr lang="en-ZA" altLang="en-US" sz="2400"/>
              <a:t>Conduct the final termination session</a:t>
            </a:r>
          </a:p>
          <a:p>
            <a:pPr algn="just"/>
            <a:r>
              <a:rPr lang="en-ZA" altLang="en-US" sz="2400"/>
              <a:t>Compile a case closure report</a:t>
            </a:r>
          </a:p>
          <a:p>
            <a:pPr algn="just"/>
            <a:r>
              <a:rPr lang="en-ZA" altLang="en-US" sz="2400"/>
              <a:t>Capture and file case closure report</a:t>
            </a:r>
          </a:p>
          <a:p>
            <a:pPr algn="just"/>
            <a:r>
              <a:rPr lang="en-ZA" altLang="en-US" sz="2400"/>
              <a:t>Submit for sign off by supervisor</a:t>
            </a:r>
          </a:p>
          <a:p>
            <a:pPr algn="just"/>
            <a:r>
              <a:rPr lang="en-ZA" altLang="en-US" sz="2400"/>
              <a:t>Submit file for archiving</a:t>
            </a:r>
          </a:p>
          <a:p>
            <a:pPr>
              <a:buFontTx/>
              <a:buNone/>
            </a:pPr>
            <a:endParaRPr lang="en-US" altLang="en-US" sz="2400" b="1"/>
          </a:p>
        </p:txBody>
      </p:sp>
      <p:sp>
        <p:nvSpPr>
          <p:cNvPr id="105476" name="Content Placeholder 2"/>
          <p:cNvSpPr>
            <a:spLocks noGrp="1"/>
          </p:cNvSpPr>
          <p:nvPr>
            <p:ph sz="half" idx="2"/>
          </p:nvPr>
        </p:nvSpPr>
        <p:spPr>
          <a:xfrm>
            <a:off x="5738813" y="1143000"/>
            <a:ext cx="3429000" cy="4953000"/>
          </a:xfrm>
        </p:spPr>
        <p:txBody>
          <a:bodyPr/>
          <a:lstStyle/>
          <a:p>
            <a:pPr>
              <a:buFontTx/>
              <a:buNone/>
            </a:pPr>
            <a:r>
              <a:rPr lang="en-ZA" altLang="en-US" b="1" dirty="0" smtClean="0"/>
              <a:t>Control documents</a:t>
            </a:r>
          </a:p>
          <a:p>
            <a:r>
              <a:rPr lang="en-ZA" altLang="en-US" sz="2800" dirty="0" smtClean="0"/>
              <a:t>Process Note CW11</a:t>
            </a:r>
          </a:p>
          <a:p>
            <a:r>
              <a:rPr lang="en-ZA" altLang="en-US" sz="2800" dirty="0" smtClean="0"/>
              <a:t>Termination report CW13</a:t>
            </a:r>
          </a:p>
          <a:p>
            <a:pPr>
              <a:buFontTx/>
              <a:buNone/>
            </a:pPr>
            <a:endParaRPr lang="en-ZA" altLang="en-US" b="1" dirty="0" smtClean="0"/>
          </a:p>
          <a:p>
            <a:pPr>
              <a:buFontTx/>
              <a:buNone/>
            </a:pPr>
            <a:endParaRPr lang="en-ZA" altLang="en-US" b="1" dirty="0" smtClean="0"/>
          </a:p>
          <a:p>
            <a:pPr>
              <a:buFontTx/>
              <a:buNone/>
            </a:pPr>
            <a:endParaRPr lang="en-ZA" altLang="en-US" b="1" dirty="0" smtClean="0"/>
          </a:p>
        </p:txBody>
      </p:sp>
    </p:spTree>
    <p:extLst>
      <p:ext uri="{BB962C8B-B14F-4D97-AF65-F5344CB8AC3E}">
        <p14:creationId xmlns:p14="http://schemas.microsoft.com/office/powerpoint/2010/main" val="10088598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ZA" sz="3200" dirty="0">
                <a:latin typeface="Arial" panose="020B0604020202020204" pitchFamily="34" charset="0"/>
                <a:cs typeface="Arial" panose="020B0604020202020204" pitchFamily="34" charset="0"/>
              </a:rPr>
              <a:t>Administrative tools SOP</a:t>
            </a:r>
            <a:br>
              <a:rPr lang="en-ZA" sz="3200" dirty="0">
                <a:latin typeface="Arial" panose="020B0604020202020204" pitchFamily="34" charset="0"/>
                <a:cs typeface="Arial" panose="020B0604020202020204" pitchFamily="34" charset="0"/>
              </a:rPr>
            </a:br>
            <a:endParaRPr lang="en-ZA" sz="32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lstStyle/>
          <a:p>
            <a:endParaRPr lang="en-ZA"/>
          </a:p>
        </p:txBody>
      </p:sp>
    </p:spTree>
    <p:extLst>
      <p:ext uri="{BB962C8B-B14F-4D97-AF65-F5344CB8AC3E}">
        <p14:creationId xmlns:p14="http://schemas.microsoft.com/office/powerpoint/2010/main" val="26913070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ZA" sz="3200" b="1" dirty="0" smtClean="0">
                <a:latin typeface="Arial" panose="020B0604020202020204" pitchFamily="34" charset="0"/>
                <a:cs typeface="Arial" panose="020B0604020202020204" pitchFamily="34" charset="0"/>
              </a:rPr>
              <a:t>GROUP WORK AND APPLICABLE TOOLS</a:t>
            </a:r>
            <a:endParaRPr lang="en-ZA" sz="3200"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lstStyle/>
          <a:p>
            <a:endParaRPr lang="en-ZA" dirty="0"/>
          </a:p>
        </p:txBody>
      </p:sp>
    </p:spTree>
    <p:extLst>
      <p:ext uri="{BB962C8B-B14F-4D97-AF65-F5344CB8AC3E}">
        <p14:creationId xmlns:p14="http://schemas.microsoft.com/office/powerpoint/2010/main" val="42521327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itle 1"/>
          <p:cNvSpPr>
            <a:spLocks noGrp="1"/>
          </p:cNvSpPr>
          <p:nvPr>
            <p:ph type="title"/>
          </p:nvPr>
        </p:nvSpPr>
        <p:spPr>
          <a:xfrm>
            <a:off x="666751" y="214313"/>
            <a:ext cx="8501063" cy="550862"/>
          </a:xfrm>
        </p:spPr>
        <p:txBody>
          <a:bodyPr>
            <a:normAutofit fontScale="90000"/>
          </a:bodyPr>
          <a:lstStyle/>
          <a:p>
            <a:pPr algn="l"/>
            <a:r>
              <a:rPr lang="en-ZA" altLang="en-US" sz="3600" b="1" dirty="0" smtClean="0">
                <a:latin typeface="Arial" panose="020B0604020202020204" pitchFamily="34" charset="0"/>
                <a:cs typeface="Arial" panose="020B0604020202020204" pitchFamily="34" charset="0"/>
              </a:rPr>
              <a:t>GROUP </a:t>
            </a:r>
            <a:r>
              <a:rPr lang="en-ZA" altLang="en-US" sz="3600" b="1" dirty="0">
                <a:latin typeface="Arial" panose="020B0604020202020204" pitchFamily="34" charset="0"/>
                <a:cs typeface="Arial" panose="020B0604020202020204" pitchFamily="34" charset="0"/>
              </a:rPr>
              <a:t>PROCESSES </a:t>
            </a:r>
          </a:p>
        </p:txBody>
      </p:sp>
      <p:sp>
        <p:nvSpPr>
          <p:cNvPr id="71683" name="Content Placeholder 2"/>
          <p:cNvSpPr>
            <a:spLocks noGrp="1"/>
          </p:cNvSpPr>
          <p:nvPr>
            <p:ph sz="half" idx="1"/>
          </p:nvPr>
        </p:nvSpPr>
        <p:spPr>
          <a:xfrm>
            <a:off x="595314" y="908050"/>
            <a:ext cx="5653087" cy="5449888"/>
          </a:xfrm>
        </p:spPr>
        <p:txBody>
          <a:bodyPr>
            <a:normAutofit/>
          </a:bodyPr>
          <a:lstStyle/>
          <a:p>
            <a:pPr marL="457200" indent="-457200">
              <a:buFontTx/>
              <a:buAutoNum type="alphaLcPeriod"/>
              <a:defRPr/>
            </a:pPr>
            <a:r>
              <a:rPr lang="en-ZA" sz="1800" b="1" dirty="0">
                <a:latin typeface="Arial" panose="020B0604020202020204" pitchFamily="34" charset="0"/>
                <a:cs typeface="Arial" panose="020B0604020202020204" pitchFamily="34" charset="0"/>
              </a:rPr>
              <a:t>Planning and Orientation</a:t>
            </a:r>
          </a:p>
          <a:p>
            <a:pPr marL="457200" indent="-457200">
              <a:buNone/>
              <a:defRPr/>
            </a:pPr>
            <a:r>
              <a:rPr lang="en-ZA" sz="1800" dirty="0">
                <a:latin typeface="Arial" panose="020B0604020202020204" pitchFamily="34" charset="0"/>
                <a:cs typeface="Arial" panose="020B0604020202020204" pitchFamily="34" charset="0"/>
              </a:rPr>
              <a:t>Group selection &amp; Contact making Identification of the needs and challenges of individual members, group formation</a:t>
            </a:r>
          </a:p>
          <a:p>
            <a:pPr>
              <a:buFontTx/>
              <a:buNone/>
              <a:defRPr/>
            </a:pPr>
            <a:r>
              <a:rPr lang="en-ZA" sz="1800" b="1" dirty="0">
                <a:latin typeface="Arial" panose="020B0604020202020204" pitchFamily="34" charset="0"/>
                <a:cs typeface="Arial" panose="020B0604020202020204" pitchFamily="34" charset="0"/>
              </a:rPr>
              <a:t>b. Contract  making </a:t>
            </a:r>
            <a:endParaRPr lang="en-ZA" sz="1800" dirty="0">
              <a:latin typeface="Arial" panose="020B0604020202020204" pitchFamily="34" charset="0"/>
              <a:cs typeface="Arial" panose="020B0604020202020204" pitchFamily="34" charset="0"/>
            </a:endParaRPr>
          </a:p>
          <a:p>
            <a:pPr>
              <a:buFontTx/>
              <a:buNone/>
              <a:defRPr/>
            </a:pPr>
            <a:r>
              <a:rPr lang="en-ZA" sz="1800" dirty="0">
                <a:latin typeface="Arial" panose="020B0604020202020204" pitchFamily="34" charset="0"/>
                <a:cs typeface="Arial" panose="020B0604020202020204" pitchFamily="34" charset="0"/>
              </a:rPr>
              <a:t>Commitment by group members  (agreement and rules)</a:t>
            </a:r>
          </a:p>
          <a:p>
            <a:pPr>
              <a:buFontTx/>
              <a:buNone/>
              <a:defRPr/>
            </a:pPr>
            <a:r>
              <a:rPr lang="en-ZA" sz="1800" b="1" dirty="0">
                <a:latin typeface="Arial" panose="020B0604020202020204" pitchFamily="34" charset="0"/>
                <a:cs typeface="Arial" panose="020B0604020202020204" pitchFamily="34" charset="0"/>
              </a:rPr>
              <a:t>c. Implementation </a:t>
            </a:r>
          </a:p>
          <a:p>
            <a:pPr>
              <a:buFontTx/>
              <a:buNone/>
              <a:defRPr/>
            </a:pPr>
            <a:r>
              <a:rPr lang="en-ZA" sz="1800" dirty="0">
                <a:latin typeface="Arial" panose="020B0604020202020204" pitchFamily="34" charset="0"/>
                <a:cs typeface="Arial" panose="020B0604020202020204" pitchFamily="34" charset="0"/>
              </a:rPr>
              <a:t>Action phase</a:t>
            </a:r>
            <a:r>
              <a:rPr lang="en-ZA" sz="1800" i="1" dirty="0">
                <a:latin typeface="Arial" panose="020B0604020202020204" pitchFamily="34" charset="0"/>
                <a:cs typeface="Arial" panose="020B0604020202020204" pitchFamily="34" charset="0"/>
              </a:rPr>
              <a:t>:- </a:t>
            </a:r>
            <a:r>
              <a:rPr lang="en-ZA" sz="1800" dirty="0">
                <a:latin typeface="Arial" panose="020B0604020202020204" pitchFamily="34" charset="0"/>
                <a:cs typeface="Arial" panose="020B0604020202020204" pitchFamily="34" charset="0"/>
              </a:rPr>
              <a:t>Discussion themes/topics; Facilitate the group sessions .Compile process notes, Conduct an evaluation after each </a:t>
            </a:r>
            <a:r>
              <a:rPr lang="en-ZA" sz="1800" dirty="0" smtClean="0">
                <a:latin typeface="Arial" panose="020B0604020202020204" pitchFamily="34" charset="0"/>
                <a:cs typeface="Arial" panose="020B0604020202020204" pitchFamily="34" charset="0"/>
              </a:rPr>
              <a:t>session highlighting the effectiveness of each session’s activities.</a:t>
            </a:r>
            <a:endParaRPr lang="en-ZA" sz="1800" dirty="0">
              <a:latin typeface="Arial" panose="020B0604020202020204" pitchFamily="34" charset="0"/>
              <a:cs typeface="Arial" panose="020B0604020202020204" pitchFamily="34" charset="0"/>
            </a:endParaRPr>
          </a:p>
          <a:p>
            <a:pPr>
              <a:buFontTx/>
              <a:buNone/>
              <a:defRPr/>
            </a:pPr>
            <a:r>
              <a:rPr lang="en-ZA" sz="1800" b="1" dirty="0">
                <a:latin typeface="Arial" panose="020B0604020202020204" pitchFamily="34" charset="0"/>
                <a:cs typeface="Arial" panose="020B0604020202020204" pitchFamily="34" charset="0"/>
              </a:rPr>
              <a:t>d. </a:t>
            </a:r>
            <a:r>
              <a:rPr lang="en-ZA" sz="1800" b="1" dirty="0" smtClean="0">
                <a:latin typeface="Arial" panose="020B0604020202020204" pitchFamily="34" charset="0"/>
                <a:cs typeface="Arial" panose="020B0604020202020204" pitchFamily="34" charset="0"/>
              </a:rPr>
              <a:t>Evaluation: </a:t>
            </a:r>
            <a:r>
              <a:rPr lang="en-ZA" sz="1800" dirty="0" smtClean="0">
                <a:latin typeface="Arial" panose="020B0604020202020204" pitchFamily="34" charset="0"/>
                <a:cs typeface="Arial" panose="020B0604020202020204" pitchFamily="34" charset="0"/>
              </a:rPr>
              <a:t>continue, terminate.    </a:t>
            </a:r>
            <a:endParaRPr lang="en-ZA" sz="1800" dirty="0">
              <a:latin typeface="Arial" panose="020B0604020202020204" pitchFamily="34" charset="0"/>
              <a:cs typeface="Arial" panose="020B0604020202020204" pitchFamily="34" charset="0"/>
            </a:endParaRPr>
          </a:p>
          <a:p>
            <a:pPr marL="0" lvl="4" indent="0">
              <a:buNone/>
              <a:defRPr/>
            </a:pPr>
            <a:endParaRPr lang="en-ZA" sz="2400" i="1" dirty="0"/>
          </a:p>
          <a:p>
            <a:pPr>
              <a:defRPr/>
            </a:pPr>
            <a:endParaRPr lang="en-ZA" sz="2400" dirty="0"/>
          </a:p>
        </p:txBody>
      </p:sp>
      <p:sp>
        <p:nvSpPr>
          <p:cNvPr id="99332" name="Content Placeholder 3"/>
          <p:cNvSpPr>
            <a:spLocks noGrp="1"/>
          </p:cNvSpPr>
          <p:nvPr>
            <p:ph sz="half" idx="2"/>
          </p:nvPr>
        </p:nvSpPr>
        <p:spPr>
          <a:xfrm>
            <a:off x="6321425" y="836614"/>
            <a:ext cx="3024188" cy="5259387"/>
          </a:xfrm>
        </p:spPr>
        <p:txBody>
          <a:bodyPr>
            <a:normAutofit/>
          </a:bodyPr>
          <a:lstStyle/>
          <a:p>
            <a:pPr>
              <a:buFontTx/>
              <a:buNone/>
            </a:pPr>
            <a:r>
              <a:rPr lang="en-US" altLang="en-US" sz="1800" b="1" dirty="0" smtClean="0">
                <a:latin typeface="Arial" panose="020B0604020202020204" pitchFamily="34" charset="0"/>
                <a:cs typeface="Arial" panose="020B0604020202020204" pitchFamily="34" charset="0"/>
              </a:rPr>
              <a:t>Control Documents &amp; Tools</a:t>
            </a:r>
            <a:endParaRPr lang="en-US" altLang="en-US" sz="1800" dirty="0" smtClean="0">
              <a:latin typeface="Arial" panose="020B0604020202020204" pitchFamily="34" charset="0"/>
              <a:cs typeface="Arial" panose="020B0604020202020204" pitchFamily="34" charset="0"/>
            </a:endParaRPr>
          </a:p>
          <a:p>
            <a:pPr>
              <a:buFontTx/>
              <a:buNone/>
            </a:pPr>
            <a:r>
              <a:rPr lang="en-US" altLang="en-US" sz="1800" dirty="0" smtClean="0">
                <a:latin typeface="Arial" panose="020B0604020202020204" pitchFamily="34" charset="0"/>
                <a:cs typeface="Arial" panose="020B0604020202020204" pitchFamily="34" charset="0"/>
              </a:rPr>
              <a:t>Proposal </a:t>
            </a:r>
            <a:r>
              <a:rPr lang="en-US" altLang="en-US" sz="1800" dirty="0">
                <a:latin typeface="Arial" panose="020B0604020202020204" pitchFamily="34" charset="0"/>
                <a:cs typeface="Arial" panose="020B0604020202020204" pitchFamily="34" charset="0"/>
              </a:rPr>
              <a:t>to establish the group</a:t>
            </a:r>
          </a:p>
          <a:p>
            <a:pPr>
              <a:buFontTx/>
              <a:buNone/>
            </a:pPr>
            <a:r>
              <a:rPr lang="en-US" altLang="en-US" sz="1800" dirty="0">
                <a:solidFill>
                  <a:srgbClr val="FF0000"/>
                </a:solidFill>
                <a:latin typeface="Arial" panose="020B0604020202020204" pitchFamily="34" charset="0"/>
                <a:cs typeface="Arial" panose="020B0604020202020204" pitchFamily="34" charset="0"/>
              </a:rPr>
              <a:t>Contracting</a:t>
            </a:r>
            <a:r>
              <a:rPr lang="en-US" altLang="en-US" sz="1800" dirty="0">
                <a:latin typeface="Arial" panose="020B0604020202020204" pitchFamily="34" charset="0"/>
                <a:cs typeface="Arial" panose="020B0604020202020204" pitchFamily="34" charset="0"/>
              </a:rPr>
              <a:t> </a:t>
            </a:r>
            <a:endParaRPr lang="en-US" altLang="en-US" sz="1800" dirty="0" smtClean="0">
              <a:latin typeface="Arial" panose="020B0604020202020204" pitchFamily="34" charset="0"/>
              <a:cs typeface="Arial" panose="020B0604020202020204" pitchFamily="34" charset="0"/>
            </a:endParaRPr>
          </a:p>
          <a:p>
            <a:pPr>
              <a:buFontTx/>
              <a:buNone/>
            </a:pPr>
            <a:r>
              <a:rPr lang="en-US" altLang="en-US" sz="1800" dirty="0" smtClean="0">
                <a:latin typeface="Arial" panose="020B0604020202020204" pitchFamily="34" charset="0"/>
                <a:cs typeface="Arial" panose="020B0604020202020204" pitchFamily="34" charset="0"/>
              </a:rPr>
              <a:t>Process </a:t>
            </a:r>
            <a:r>
              <a:rPr lang="en-US" altLang="en-US" sz="1800" dirty="0">
                <a:latin typeface="Arial" panose="020B0604020202020204" pitchFamily="34" charset="0"/>
                <a:cs typeface="Arial" panose="020B0604020202020204" pitchFamily="34" charset="0"/>
              </a:rPr>
              <a:t>notes </a:t>
            </a:r>
            <a:endParaRPr lang="en-US" altLang="en-US" sz="1800" b="1" dirty="0">
              <a:latin typeface="Arial" panose="020B0604020202020204" pitchFamily="34" charset="0"/>
              <a:cs typeface="Arial" panose="020B0604020202020204" pitchFamily="34" charset="0"/>
            </a:endParaRPr>
          </a:p>
          <a:p>
            <a:pPr>
              <a:buFontTx/>
              <a:buNone/>
            </a:pPr>
            <a:r>
              <a:rPr lang="en-US" altLang="en-US" sz="1800" dirty="0">
                <a:latin typeface="Arial" panose="020B0604020202020204" pitchFamily="34" charset="0"/>
                <a:cs typeface="Arial" panose="020B0604020202020204" pitchFamily="34" charset="0"/>
              </a:rPr>
              <a:t>Evaluation </a:t>
            </a:r>
            <a:r>
              <a:rPr lang="en-US" altLang="en-US" sz="1800" dirty="0" smtClean="0">
                <a:latin typeface="Arial" panose="020B0604020202020204" pitchFamily="34" charset="0"/>
                <a:cs typeface="Arial" panose="020B0604020202020204" pitchFamily="34" charset="0"/>
              </a:rPr>
              <a:t>report</a:t>
            </a:r>
          </a:p>
          <a:p>
            <a:pPr marL="0" indent="0">
              <a:buNone/>
            </a:pPr>
            <a:r>
              <a:rPr lang="en-US" altLang="en-US" sz="1800" dirty="0" smtClean="0">
                <a:latin typeface="Arial" panose="020B0604020202020204" pitchFamily="34" charset="0"/>
                <a:cs typeface="Arial" panose="020B0604020202020204" pitchFamily="34" charset="0"/>
              </a:rPr>
              <a:t>Agenda </a:t>
            </a:r>
            <a:r>
              <a:rPr lang="en-US" altLang="en-US" sz="1800" dirty="0">
                <a:latin typeface="Arial" panose="020B0604020202020204" pitchFamily="34" charset="0"/>
                <a:cs typeface="Arial" panose="020B0604020202020204" pitchFamily="34" charset="0"/>
              </a:rPr>
              <a:t>in treatment groups – written and unwritten</a:t>
            </a:r>
          </a:p>
          <a:p>
            <a:pPr marL="0" indent="0">
              <a:buNone/>
            </a:pPr>
            <a:r>
              <a:rPr lang="en-US" altLang="en-US" sz="1800" dirty="0">
                <a:latin typeface="Arial" panose="020B0604020202020204" pitchFamily="34" charset="0"/>
                <a:cs typeface="Arial" panose="020B0604020202020204" pitchFamily="34" charset="0"/>
              </a:rPr>
              <a:t>Agendas in task </a:t>
            </a:r>
            <a:r>
              <a:rPr lang="en-US" altLang="en-US" sz="1800" dirty="0" smtClean="0">
                <a:latin typeface="Arial" panose="020B0604020202020204" pitchFamily="34" charset="0"/>
                <a:cs typeface="Arial" panose="020B0604020202020204" pitchFamily="34" charset="0"/>
              </a:rPr>
              <a:t>group</a:t>
            </a:r>
          </a:p>
          <a:p>
            <a:pPr marL="0" indent="0">
              <a:buNone/>
            </a:pPr>
            <a:r>
              <a:rPr lang="en-US" altLang="en-US" sz="1800" dirty="0" smtClean="0">
                <a:latin typeface="Arial" panose="020B0604020202020204" pitchFamily="34" charset="0"/>
                <a:cs typeface="Arial" panose="020B0604020202020204" pitchFamily="34" charset="0"/>
              </a:rPr>
              <a:t>Attendance registers</a:t>
            </a:r>
          </a:p>
          <a:p>
            <a:pPr marL="0" indent="0">
              <a:buNone/>
            </a:pPr>
            <a:r>
              <a:rPr lang="en-US" altLang="en-US" sz="1800" dirty="0">
                <a:solidFill>
                  <a:srgbClr val="FF0000"/>
                </a:solidFill>
                <a:latin typeface="Arial" panose="020B0604020202020204" pitchFamily="34" charset="0"/>
                <a:cs typeface="Arial" panose="020B0604020202020204" pitchFamily="34" charset="0"/>
              </a:rPr>
              <a:t>Termination report</a:t>
            </a:r>
          </a:p>
          <a:p>
            <a:pPr marL="0" indent="0">
              <a:buNone/>
            </a:pPr>
            <a:endParaRPr lang="en-US" altLang="en-US" sz="1800" dirty="0">
              <a:latin typeface="Arial" panose="020B0604020202020204" pitchFamily="34" charset="0"/>
              <a:cs typeface="Arial" panose="020B0604020202020204" pitchFamily="34" charset="0"/>
            </a:endParaRPr>
          </a:p>
          <a:p>
            <a:pPr>
              <a:buFontTx/>
              <a:buNone/>
            </a:pPr>
            <a:endParaRPr lang="en-US" altLang="en-US" sz="2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387516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2"/>
          <p:cNvSpPr>
            <a:spLocks noGrp="1" noChangeArrowheads="1"/>
          </p:cNvSpPr>
          <p:nvPr>
            <p:ph type="title"/>
          </p:nvPr>
        </p:nvSpPr>
        <p:spPr/>
        <p:txBody>
          <a:bodyPr>
            <a:normAutofit/>
          </a:bodyPr>
          <a:lstStyle/>
          <a:p>
            <a:pPr eaLnBrk="1" hangingPunct="1"/>
            <a:r>
              <a:rPr lang="en-US" altLang="en-US" sz="3200" b="1" dirty="0" smtClean="0">
                <a:latin typeface="Arial" panose="020B0604020202020204" pitchFamily="34" charset="0"/>
                <a:cs typeface="Arial" panose="020B0604020202020204" pitchFamily="34" charset="0"/>
              </a:rPr>
              <a:t>Objectives in the Beginning Stage</a:t>
            </a:r>
          </a:p>
        </p:txBody>
      </p:sp>
      <p:sp>
        <p:nvSpPr>
          <p:cNvPr id="6147" name="Rectangle 13"/>
          <p:cNvSpPr>
            <a:spLocks noGrp="1" noChangeArrowheads="1"/>
          </p:cNvSpPr>
          <p:nvPr>
            <p:ph type="body" idx="1"/>
          </p:nvPr>
        </p:nvSpPr>
        <p:spPr/>
        <p:txBody>
          <a:bodyPr>
            <a:normAutofit/>
          </a:bodyPr>
          <a:lstStyle/>
          <a:p>
            <a:pPr eaLnBrk="1" hangingPunct="1">
              <a:buFont typeface="Wingdings" panose="05000000000000000000" pitchFamily="2" charset="2"/>
              <a:buChar char="ü"/>
            </a:pPr>
            <a:r>
              <a:rPr lang="en-US" altLang="en-US" sz="2400" dirty="0" smtClean="0"/>
              <a:t>Introducing members</a:t>
            </a:r>
          </a:p>
          <a:p>
            <a:pPr eaLnBrk="1" hangingPunct="1">
              <a:buFont typeface="Wingdings" panose="05000000000000000000" pitchFamily="2" charset="2"/>
              <a:buChar char="ü"/>
            </a:pPr>
            <a:r>
              <a:rPr lang="en-US" altLang="en-US" sz="2400" dirty="0" smtClean="0"/>
              <a:t>Clarify purpose and function of the group as perceived by members, worker, and the agency</a:t>
            </a:r>
          </a:p>
          <a:p>
            <a:pPr eaLnBrk="1" hangingPunct="1">
              <a:buFont typeface="Wingdings" panose="05000000000000000000" pitchFamily="2" charset="2"/>
              <a:buChar char="ü"/>
            </a:pPr>
            <a:r>
              <a:rPr lang="en-US" altLang="en-US" sz="2400" dirty="0" smtClean="0"/>
              <a:t>Discuss the limits of confidentiality</a:t>
            </a:r>
          </a:p>
          <a:p>
            <a:pPr eaLnBrk="1" hangingPunct="1">
              <a:buFont typeface="Wingdings" panose="05000000000000000000" pitchFamily="2" charset="2"/>
              <a:buChar char="ü"/>
            </a:pPr>
            <a:r>
              <a:rPr lang="en-US" altLang="en-US" sz="2400" dirty="0" smtClean="0"/>
              <a:t>Help members feel they are a part of the group</a:t>
            </a:r>
          </a:p>
        </p:txBody>
      </p:sp>
    </p:spTree>
    <p:extLst>
      <p:ext uri="{BB962C8B-B14F-4D97-AF65-F5344CB8AC3E}">
        <p14:creationId xmlns:p14="http://schemas.microsoft.com/office/powerpoint/2010/main" val="19243604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693" y="-85633"/>
            <a:ext cx="8229600" cy="1143000"/>
          </a:xfrm>
        </p:spPr>
        <p:txBody>
          <a:bodyPr/>
          <a:lstStyle/>
          <a:p>
            <a:r>
              <a:rPr lang="en-ZA" b="1" dirty="0" smtClean="0"/>
              <a:t>Rationale of the project</a:t>
            </a:r>
            <a:endParaRPr lang="en-ZA" b="1" dirty="0"/>
          </a:p>
        </p:txBody>
      </p:sp>
      <p:sp>
        <p:nvSpPr>
          <p:cNvPr id="3" name="Content Placeholder 2"/>
          <p:cNvSpPr>
            <a:spLocks noGrp="1"/>
          </p:cNvSpPr>
          <p:nvPr>
            <p:ph idx="1"/>
          </p:nvPr>
        </p:nvSpPr>
        <p:spPr>
          <a:xfrm>
            <a:off x="163629" y="874487"/>
            <a:ext cx="9490509" cy="5328592"/>
          </a:xfrm>
        </p:spPr>
        <p:txBody>
          <a:bodyPr>
            <a:noAutofit/>
          </a:bodyPr>
          <a:lstStyle/>
          <a:p>
            <a:pPr>
              <a:buFont typeface="Wingdings" panose="05000000000000000000" pitchFamily="2" charset="2"/>
              <a:buChar char="ü"/>
            </a:pPr>
            <a:r>
              <a:rPr lang="en-ZA" sz="2400" dirty="0"/>
              <a:t>The development of an administrative system emanated from the need for a consistent approach to documentation of social welfare services delivered</a:t>
            </a:r>
          </a:p>
          <a:p>
            <a:pPr>
              <a:buFont typeface="Wingdings" panose="05000000000000000000" pitchFamily="2" charset="2"/>
              <a:buChar char="ü"/>
            </a:pPr>
            <a:r>
              <a:rPr lang="en-ZA" sz="2400" dirty="0"/>
              <a:t>The White Paper also identified information management as a gap in the effective delivery of social welfare services</a:t>
            </a:r>
          </a:p>
          <a:p>
            <a:pPr>
              <a:buFont typeface="Wingdings" panose="05000000000000000000" pitchFamily="2" charset="2"/>
              <a:buChar char="ü"/>
            </a:pPr>
            <a:r>
              <a:rPr lang="en-ZA" sz="2400" dirty="0"/>
              <a:t>In response, various information systems / modules have been developed, but are loose standing / silo’s (e.g. CPR, CBIMS etc.)</a:t>
            </a:r>
          </a:p>
          <a:p>
            <a:pPr>
              <a:buFont typeface="Wingdings" panose="05000000000000000000" pitchFamily="2" charset="2"/>
              <a:buChar char="ü"/>
            </a:pPr>
            <a:r>
              <a:rPr lang="en-ZA" sz="2400" dirty="0"/>
              <a:t>Various data collection tools have also been developed – especially for means of verification purposes – but these are not integrated and standardised across provinces </a:t>
            </a:r>
          </a:p>
          <a:p>
            <a:pPr>
              <a:buFont typeface="Wingdings" panose="05000000000000000000" pitchFamily="2" charset="2"/>
              <a:buChar char="ü"/>
            </a:pPr>
            <a:r>
              <a:rPr lang="en-ZA" sz="2400" dirty="0"/>
              <a:t>The focus of this project is on generic processes – programme specific interventions / tools etc. will still apply</a:t>
            </a:r>
          </a:p>
          <a:p>
            <a:endParaRPr lang="en-ZA" sz="2500" dirty="0"/>
          </a:p>
        </p:txBody>
      </p:sp>
    </p:spTree>
    <p:extLst>
      <p:ext uri="{BB962C8B-B14F-4D97-AF65-F5344CB8AC3E}">
        <p14:creationId xmlns:p14="http://schemas.microsoft.com/office/powerpoint/2010/main" val="40607627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eaLnBrk="1" hangingPunct="1"/>
            <a:r>
              <a:rPr lang="en-US" altLang="en-US" sz="3200" b="1" dirty="0" smtClean="0">
                <a:latin typeface="Arial" panose="020B0604020202020204" pitchFamily="34" charset="0"/>
                <a:cs typeface="Arial" panose="020B0604020202020204" pitchFamily="34" charset="0"/>
              </a:rPr>
              <a:t>Involving Members</a:t>
            </a:r>
          </a:p>
        </p:txBody>
      </p:sp>
      <p:sp>
        <p:nvSpPr>
          <p:cNvPr id="10243" name="Content Placeholder 3"/>
          <p:cNvSpPr>
            <a:spLocks noGrp="1"/>
          </p:cNvSpPr>
          <p:nvPr>
            <p:ph idx="1"/>
          </p:nvPr>
        </p:nvSpPr>
        <p:spPr/>
        <p:txBody>
          <a:bodyPr>
            <a:normAutofit/>
          </a:bodyPr>
          <a:lstStyle/>
          <a:p>
            <a:pPr algn="just" eaLnBrk="1" hangingPunct="1">
              <a:buFont typeface="Wingdings" panose="05000000000000000000" pitchFamily="2" charset="2"/>
              <a:buChar char="ü"/>
            </a:pPr>
            <a:r>
              <a:rPr lang="en-US" altLang="en-US" sz="2400" dirty="0" smtClean="0">
                <a:latin typeface="Arial" panose="020B0604020202020204" pitchFamily="34" charset="0"/>
                <a:cs typeface="Arial" panose="020B0604020202020204" pitchFamily="34" charset="0"/>
              </a:rPr>
              <a:t>Involve members in developing the purpose and goals - also in decision making</a:t>
            </a:r>
          </a:p>
          <a:p>
            <a:pPr algn="just" eaLnBrk="1" hangingPunct="1">
              <a:buFont typeface="Wingdings" panose="05000000000000000000" pitchFamily="2" charset="2"/>
              <a:buChar char="ü"/>
            </a:pPr>
            <a:r>
              <a:rPr lang="en-US" altLang="en-US" sz="2400" dirty="0" smtClean="0">
                <a:latin typeface="Arial" panose="020B0604020202020204" pitchFamily="34" charset="0"/>
                <a:cs typeface="Arial" panose="020B0604020202020204" pitchFamily="34" charset="0"/>
              </a:rPr>
              <a:t>Empathic sharing and responding</a:t>
            </a:r>
          </a:p>
          <a:p>
            <a:pPr algn="just" eaLnBrk="1" hangingPunct="1">
              <a:buFont typeface="Wingdings" panose="05000000000000000000" pitchFamily="2" charset="2"/>
              <a:buChar char="ü"/>
            </a:pPr>
            <a:r>
              <a:rPr lang="en-US" altLang="en-US" sz="2400" dirty="0" smtClean="0">
                <a:latin typeface="Arial" panose="020B0604020202020204" pitchFamily="34" charset="0"/>
                <a:cs typeface="Arial" panose="020B0604020202020204" pitchFamily="34" charset="0"/>
              </a:rPr>
              <a:t>Reach out for members feelings</a:t>
            </a:r>
          </a:p>
          <a:p>
            <a:pPr algn="just" eaLnBrk="1" hangingPunct="1">
              <a:buFont typeface="Wingdings" panose="05000000000000000000" pitchFamily="2" charset="2"/>
              <a:buChar char="ü"/>
            </a:pPr>
            <a:r>
              <a:rPr lang="en-US" altLang="en-US" sz="2400" dirty="0" smtClean="0">
                <a:latin typeface="Arial" panose="020B0604020202020204" pitchFamily="34" charset="0"/>
                <a:cs typeface="Arial" panose="020B0604020202020204" pitchFamily="34" charset="0"/>
              </a:rPr>
              <a:t>Encourage ventilating</a:t>
            </a:r>
          </a:p>
          <a:p>
            <a:pPr algn="just" eaLnBrk="1" hangingPunct="1">
              <a:buFont typeface="Wingdings" panose="05000000000000000000" pitchFamily="2" charset="2"/>
              <a:buChar char="ü"/>
            </a:pPr>
            <a:r>
              <a:rPr lang="en-US" altLang="en-US" sz="2400" dirty="0" smtClean="0">
                <a:latin typeface="Arial" panose="020B0604020202020204" pitchFamily="34" charset="0"/>
                <a:cs typeface="Arial" panose="020B0604020202020204" pitchFamily="34" charset="0"/>
              </a:rPr>
              <a:t>Commonalities</a:t>
            </a:r>
          </a:p>
          <a:p>
            <a:pPr algn="just" eaLnBrk="1" hangingPunct="1">
              <a:buFont typeface="Wingdings" panose="05000000000000000000" pitchFamily="2" charset="2"/>
              <a:buChar char="ü"/>
            </a:pPr>
            <a:r>
              <a:rPr lang="en-US" altLang="en-US" sz="2400" dirty="0" smtClean="0">
                <a:latin typeface="Arial" panose="020B0604020202020204" pitchFamily="34" charset="0"/>
                <a:cs typeface="Arial" panose="020B0604020202020204" pitchFamily="34" charset="0"/>
              </a:rPr>
              <a:t>Make connections</a:t>
            </a:r>
          </a:p>
        </p:txBody>
      </p:sp>
    </p:spTree>
    <p:extLst>
      <p:ext uri="{BB962C8B-B14F-4D97-AF65-F5344CB8AC3E}">
        <p14:creationId xmlns:p14="http://schemas.microsoft.com/office/powerpoint/2010/main" val="17557774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altLang="en-US" sz="3200" b="1" dirty="0" smtClean="0">
                <a:latin typeface="Arial" panose="020B0604020202020204" pitchFamily="34" charset="0"/>
                <a:cs typeface="Arial" panose="020B0604020202020204" pitchFamily="34" charset="0"/>
              </a:rPr>
              <a:t>Ethical consideration</a:t>
            </a:r>
          </a:p>
        </p:txBody>
      </p:sp>
      <p:sp>
        <p:nvSpPr>
          <p:cNvPr id="12291" name="Rectangle 3"/>
          <p:cNvSpPr>
            <a:spLocks noGrp="1" noChangeArrowheads="1"/>
          </p:cNvSpPr>
          <p:nvPr>
            <p:ph type="body" idx="1"/>
          </p:nvPr>
        </p:nvSpPr>
        <p:spPr/>
        <p:txBody>
          <a:bodyPr>
            <a:normAutofit/>
          </a:bodyPr>
          <a:lstStyle/>
          <a:p>
            <a:pPr marL="0" indent="0">
              <a:buNone/>
            </a:pPr>
            <a:r>
              <a:rPr lang="en-US" altLang="en-US" sz="2800" b="1" dirty="0">
                <a:latin typeface="Arial" panose="020B0604020202020204" pitchFamily="34" charset="0"/>
                <a:cs typeface="Arial" panose="020B0604020202020204" pitchFamily="34" charset="0"/>
              </a:rPr>
              <a:t>Confidentiality</a:t>
            </a:r>
            <a:endParaRPr lang="en-US" altLang="en-US" sz="2800" dirty="0" smtClean="0">
              <a:latin typeface="Arial" panose="020B0604020202020204" pitchFamily="34" charset="0"/>
              <a:cs typeface="Arial" panose="020B0604020202020204" pitchFamily="34" charset="0"/>
            </a:endParaRPr>
          </a:p>
          <a:p>
            <a:pPr eaLnBrk="1" hangingPunct="1">
              <a:buFont typeface="Wingdings" panose="05000000000000000000" pitchFamily="2" charset="2"/>
              <a:buChar char="ü"/>
            </a:pPr>
            <a:r>
              <a:rPr lang="en-US" altLang="en-US" sz="2800" dirty="0" smtClean="0">
                <a:latin typeface="Arial" panose="020B0604020202020204" pitchFamily="34" charset="0"/>
                <a:cs typeface="Arial" panose="020B0604020202020204" pitchFamily="34" charset="0"/>
              </a:rPr>
              <a:t>Member agreement</a:t>
            </a:r>
          </a:p>
          <a:p>
            <a:pPr eaLnBrk="1" hangingPunct="1">
              <a:buFont typeface="Wingdings" panose="05000000000000000000" pitchFamily="2" charset="2"/>
              <a:buChar char="ü"/>
            </a:pPr>
            <a:r>
              <a:rPr lang="en-US" altLang="en-US" sz="2800" dirty="0" smtClean="0">
                <a:latin typeface="Arial" panose="020B0604020202020204" pitchFamily="34" charset="0"/>
                <a:cs typeface="Arial" panose="020B0604020202020204" pitchFamily="34" charset="0"/>
              </a:rPr>
              <a:t>Reminders about confidentiality</a:t>
            </a:r>
          </a:p>
          <a:p>
            <a:pPr eaLnBrk="1" hangingPunct="1">
              <a:buFont typeface="Wingdings" panose="05000000000000000000" pitchFamily="2" charset="2"/>
              <a:buChar char="ü"/>
            </a:pPr>
            <a:r>
              <a:rPr lang="en-US" altLang="en-US" sz="2800" dirty="0" smtClean="0">
                <a:latin typeface="Arial" panose="020B0604020202020204" pitchFamily="34" charset="0"/>
                <a:cs typeface="Arial" panose="020B0604020202020204" pitchFamily="34" charset="0"/>
              </a:rPr>
              <a:t>Limits of confidentiality</a:t>
            </a:r>
          </a:p>
        </p:txBody>
      </p:sp>
    </p:spTree>
    <p:extLst>
      <p:ext uri="{BB962C8B-B14F-4D97-AF65-F5344CB8AC3E}">
        <p14:creationId xmlns:p14="http://schemas.microsoft.com/office/powerpoint/2010/main" val="378437675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3200" b="1" dirty="0" smtClean="0">
                <a:latin typeface="Arial" panose="020B0604020202020204" pitchFamily="34" charset="0"/>
                <a:cs typeface="Arial" panose="020B0604020202020204" pitchFamily="34" charset="0"/>
              </a:rPr>
              <a:t>Group Evaluation</a:t>
            </a:r>
            <a:endParaRPr lang="en-ZA"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95300" y="1167064"/>
            <a:ext cx="8915400" cy="4525963"/>
          </a:xfrm>
        </p:spPr>
        <p:txBody>
          <a:bodyPr>
            <a:normAutofit/>
          </a:bodyPr>
          <a:lstStyle/>
          <a:p>
            <a:pPr marL="0" indent="0">
              <a:buNone/>
            </a:pPr>
            <a:r>
              <a:rPr lang="en-ZA" sz="2400" b="1" dirty="0" smtClean="0">
                <a:latin typeface="Arial" panose="020B0604020202020204" pitchFamily="34" charset="0"/>
                <a:cs typeface="Arial" panose="020B0604020202020204" pitchFamily="34" charset="0"/>
              </a:rPr>
              <a:t>Beginning phase</a:t>
            </a:r>
          </a:p>
          <a:p>
            <a:pPr>
              <a:buFont typeface="Wingdings" panose="05000000000000000000" pitchFamily="2" charset="2"/>
              <a:buChar char="ü"/>
            </a:pPr>
            <a:r>
              <a:rPr lang="en-ZA" sz="2000" dirty="0" smtClean="0">
                <a:latin typeface="Arial" panose="020B0604020202020204" pitchFamily="34" charset="0"/>
                <a:cs typeface="Arial" panose="020B0604020202020204" pitchFamily="34" charset="0"/>
              </a:rPr>
              <a:t>Pre-test based (expectations)</a:t>
            </a:r>
          </a:p>
          <a:p>
            <a:pPr>
              <a:buFont typeface="Wingdings" panose="05000000000000000000" pitchFamily="2" charset="2"/>
              <a:buChar char="ü"/>
            </a:pPr>
            <a:r>
              <a:rPr lang="en-ZA" sz="2000" dirty="0" smtClean="0">
                <a:latin typeface="Arial" panose="020B0604020202020204" pitchFamily="34" charset="0"/>
                <a:cs typeface="Arial" panose="020B0604020202020204" pitchFamily="34" charset="0"/>
              </a:rPr>
              <a:t>Rate functioning at the beginning of the group</a:t>
            </a:r>
          </a:p>
          <a:p>
            <a:pPr marL="0" indent="0">
              <a:buNone/>
            </a:pPr>
            <a:r>
              <a:rPr lang="en-ZA" sz="2400" b="1" dirty="0" smtClean="0">
                <a:latin typeface="Arial" panose="020B0604020202020204" pitchFamily="34" charset="0"/>
                <a:cs typeface="Arial" panose="020B0604020202020204" pitchFamily="34" charset="0"/>
              </a:rPr>
              <a:t>Mid-session evaluation</a:t>
            </a:r>
          </a:p>
          <a:p>
            <a:pPr>
              <a:buFont typeface="Wingdings" panose="05000000000000000000" pitchFamily="2" charset="2"/>
              <a:buChar char="ü"/>
            </a:pPr>
            <a:r>
              <a:rPr lang="en-ZA" sz="2000" dirty="0" smtClean="0">
                <a:latin typeface="Arial" panose="020B0604020202020204" pitchFamily="34" charset="0"/>
                <a:cs typeface="Arial" panose="020B0604020202020204" pitchFamily="34" charset="0"/>
              </a:rPr>
              <a:t>The leader request members to provide feedback on the group thus far and the changes they feel need to occur to make future sessions more useful.</a:t>
            </a:r>
          </a:p>
          <a:p>
            <a:pPr marL="0" indent="0">
              <a:buNone/>
            </a:pPr>
            <a:r>
              <a:rPr lang="en-ZA" sz="2400" b="1" dirty="0" smtClean="0">
                <a:latin typeface="Arial" panose="020B0604020202020204" pitchFamily="34" charset="0"/>
                <a:cs typeface="Arial" panose="020B0604020202020204" pitchFamily="34" charset="0"/>
              </a:rPr>
              <a:t>Outcome evaluation</a:t>
            </a:r>
          </a:p>
          <a:p>
            <a:pPr>
              <a:buFont typeface="Wingdings" panose="05000000000000000000" pitchFamily="2" charset="2"/>
              <a:buChar char="ü"/>
            </a:pPr>
            <a:r>
              <a:rPr lang="en-ZA" sz="2000" dirty="0" smtClean="0">
                <a:latin typeface="Arial" panose="020B0604020202020204" pitchFamily="34" charset="0"/>
                <a:cs typeface="Arial" panose="020B0604020202020204" pitchFamily="34" charset="0"/>
              </a:rPr>
              <a:t>Measures the level of individual change that occurred by being part of the group.</a:t>
            </a:r>
          </a:p>
          <a:p>
            <a:pPr>
              <a:buFont typeface="Wingdings" panose="05000000000000000000" pitchFamily="2" charset="2"/>
              <a:buChar char="ü"/>
            </a:pPr>
            <a:r>
              <a:rPr lang="en-ZA" sz="2000" dirty="0" smtClean="0">
                <a:latin typeface="Arial" panose="020B0604020202020204" pitchFamily="34" charset="0"/>
                <a:cs typeface="Arial" panose="020B0604020202020204" pitchFamily="34" charset="0"/>
              </a:rPr>
              <a:t>Members satisfaction questionnaire.</a:t>
            </a:r>
            <a:endParaRPr lang="en-ZA"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643405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ZA" sz="3200" b="1" dirty="0" smtClean="0">
                <a:latin typeface="Arial" panose="020B0604020202020204" pitchFamily="34" charset="0"/>
                <a:cs typeface="Arial" panose="020B0604020202020204" pitchFamily="34" charset="0"/>
              </a:rPr>
              <a:t>GROUP WORK TOOLS</a:t>
            </a:r>
            <a:endParaRPr lang="en-ZA" sz="3200"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lstStyle/>
          <a:p>
            <a:endParaRPr lang="en-ZA"/>
          </a:p>
        </p:txBody>
      </p:sp>
    </p:spTree>
    <p:extLst>
      <p:ext uri="{BB962C8B-B14F-4D97-AF65-F5344CB8AC3E}">
        <p14:creationId xmlns:p14="http://schemas.microsoft.com/office/powerpoint/2010/main" val="34332820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ZA" sz="3200" b="1" dirty="0" smtClean="0">
                <a:latin typeface="Arial" panose="020B0604020202020204" pitchFamily="34" charset="0"/>
                <a:cs typeface="Arial" panose="020B0604020202020204" pitchFamily="34" charset="0"/>
              </a:rPr>
              <a:t>COMMUNITY WORK AND APPLICABLE TOOLS</a:t>
            </a:r>
            <a:endParaRPr lang="en-ZA" sz="3200"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lstStyle/>
          <a:p>
            <a:endParaRPr lang="en-ZA"/>
          </a:p>
        </p:txBody>
      </p:sp>
    </p:spTree>
    <p:extLst>
      <p:ext uri="{BB962C8B-B14F-4D97-AF65-F5344CB8AC3E}">
        <p14:creationId xmlns:p14="http://schemas.microsoft.com/office/powerpoint/2010/main" val="187621916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p:nvPr>
        </p:nvSpPr>
        <p:spPr>
          <a:xfrm>
            <a:off x="1066800" y="285750"/>
            <a:ext cx="7772400" cy="839788"/>
          </a:xfrm>
        </p:spPr>
        <p:txBody>
          <a:bodyPr/>
          <a:lstStyle/>
          <a:p>
            <a:pPr algn="l"/>
            <a:r>
              <a:rPr lang="en-ZA" altLang="en-US" sz="3200" b="1" dirty="0" smtClean="0">
                <a:latin typeface="Arial" panose="020B0604020202020204" pitchFamily="34" charset="0"/>
                <a:cs typeface="Arial" panose="020B0604020202020204" pitchFamily="34" charset="0"/>
              </a:rPr>
              <a:t>COMMUNITY WORK</a:t>
            </a:r>
            <a:endParaRPr lang="en-ZA" altLang="en-US" sz="3200" b="1" dirty="0">
              <a:latin typeface="Arial" panose="020B0604020202020204" pitchFamily="34" charset="0"/>
              <a:cs typeface="Arial" panose="020B0604020202020204" pitchFamily="34" charset="0"/>
            </a:endParaRPr>
          </a:p>
        </p:txBody>
      </p:sp>
      <p:sp>
        <p:nvSpPr>
          <p:cNvPr id="107523" name="Content Placeholder 2"/>
          <p:cNvSpPr>
            <a:spLocks noGrp="1"/>
          </p:cNvSpPr>
          <p:nvPr>
            <p:ph sz="half" idx="1"/>
          </p:nvPr>
        </p:nvSpPr>
        <p:spPr>
          <a:xfrm>
            <a:off x="595314" y="1196976"/>
            <a:ext cx="4281487" cy="5375275"/>
          </a:xfrm>
        </p:spPr>
        <p:txBody>
          <a:bodyPr>
            <a:normAutofit/>
          </a:bodyPr>
          <a:lstStyle/>
          <a:p>
            <a:pPr>
              <a:buFontTx/>
              <a:buNone/>
            </a:pPr>
            <a:r>
              <a:rPr lang="en-ZA" altLang="en-US" sz="2000" b="1" dirty="0" smtClean="0">
                <a:latin typeface="Arial" panose="020B0604020202020204" pitchFamily="34" charset="0"/>
                <a:cs typeface="Arial" panose="020B0604020202020204" pitchFamily="34" charset="0"/>
              </a:rPr>
              <a:t>Activities</a:t>
            </a:r>
          </a:p>
          <a:p>
            <a:pPr>
              <a:buFontTx/>
              <a:buNone/>
            </a:pPr>
            <a:r>
              <a:rPr lang="en-ZA" altLang="en-US" sz="2000" dirty="0" smtClean="0">
                <a:latin typeface="Arial" panose="020B0604020202020204" pitchFamily="34" charset="0"/>
                <a:cs typeface="Arial" panose="020B0604020202020204" pitchFamily="34" charset="0"/>
              </a:rPr>
              <a:t>Get to know the community</a:t>
            </a:r>
          </a:p>
          <a:p>
            <a:pPr>
              <a:buFont typeface="Wingdings" panose="05000000000000000000" pitchFamily="2" charset="2"/>
              <a:buChar char="ü"/>
            </a:pPr>
            <a:r>
              <a:rPr lang="en-ZA" altLang="en-US" sz="2000" dirty="0">
                <a:latin typeface="Arial" panose="020B0604020202020204" pitchFamily="34" charset="0"/>
                <a:cs typeface="Arial" panose="020B0604020202020204" pitchFamily="34" charset="0"/>
              </a:rPr>
              <a:t>Obtain demographic information e.g. population, services, trends, target groups</a:t>
            </a:r>
          </a:p>
          <a:p>
            <a:pPr>
              <a:buFont typeface="Wingdings" panose="05000000000000000000" pitchFamily="2" charset="2"/>
              <a:buChar char="ü"/>
            </a:pPr>
            <a:r>
              <a:rPr lang="en-ZA" altLang="en-US" sz="2000" dirty="0">
                <a:latin typeface="Arial" panose="020B0604020202020204" pitchFamily="34" charset="0"/>
                <a:cs typeface="Arial" panose="020B0604020202020204" pitchFamily="34" charset="0"/>
              </a:rPr>
              <a:t>Determine community resources(assets)- Physical, social, financial, natural</a:t>
            </a:r>
          </a:p>
          <a:p>
            <a:pPr>
              <a:buFont typeface="Wingdings" panose="05000000000000000000" pitchFamily="2" charset="2"/>
              <a:buChar char="ü"/>
            </a:pPr>
            <a:r>
              <a:rPr lang="en-ZA" altLang="en-US" sz="2000" dirty="0">
                <a:latin typeface="Arial" panose="020B0604020202020204" pitchFamily="34" charset="0"/>
                <a:cs typeface="Arial" panose="020B0604020202020204" pitchFamily="34" charset="0"/>
              </a:rPr>
              <a:t>Identify key community role players</a:t>
            </a:r>
          </a:p>
          <a:p>
            <a:pPr>
              <a:buFont typeface="Wingdings" panose="05000000000000000000" pitchFamily="2" charset="2"/>
              <a:buChar char="ü"/>
            </a:pPr>
            <a:r>
              <a:rPr lang="en-ZA" altLang="en-US" sz="2000" dirty="0">
                <a:latin typeface="Arial" panose="020B0604020202020204" pitchFamily="34" charset="0"/>
                <a:cs typeface="Arial" panose="020B0604020202020204" pitchFamily="34" charset="0"/>
              </a:rPr>
              <a:t>Capture/ file community profile  report</a:t>
            </a:r>
          </a:p>
          <a:p>
            <a:endParaRPr lang="en-ZA" altLang="en-US" dirty="0" smtClean="0"/>
          </a:p>
          <a:p>
            <a:endParaRPr lang="en-ZA" altLang="en-US" dirty="0" smtClean="0"/>
          </a:p>
        </p:txBody>
      </p:sp>
      <p:sp>
        <p:nvSpPr>
          <p:cNvPr id="107524" name="Content Placeholder 3"/>
          <p:cNvSpPr>
            <a:spLocks noGrp="1"/>
          </p:cNvSpPr>
          <p:nvPr>
            <p:ph sz="half" idx="2"/>
          </p:nvPr>
        </p:nvSpPr>
        <p:spPr>
          <a:xfrm>
            <a:off x="5029200" y="1571626"/>
            <a:ext cx="3810000" cy="4524375"/>
          </a:xfrm>
        </p:spPr>
        <p:txBody>
          <a:bodyPr>
            <a:normAutofit/>
          </a:bodyPr>
          <a:lstStyle/>
          <a:p>
            <a:pPr>
              <a:buFontTx/>
              <a:buNone/>
            </a:pPr>
            <a:r>
              <a:rPr lang="en-US" altLang="en-US" sz="2000" b="1" dirty="0" smtClean="0">
                <a:latin typeface="Arial" panose="020B0604020202020204" pitchFamily="34" charset="0"/>
                <a:cs typeface="Arial" panose="020B0604020202020204" pitchFamily="34" charset="0"/>
              </a:rPr>
              <a:t>Control documents</a:t>
            </a:r>
          </a:p>
          <a:p>
            <a:pPr>
              <a:buFont typeface="Wingdings" panose="05000000000000000000" pitchFamily="2" charset="2"/>
              <a:buChar char="ü"/>
            </a:pPr>
            <a:r>
              <a:rPr lang="en-ZA" altLang="en-US" sz="2000" dirty="0" smtClean="0">
                <a:latin typeface="Arial" panose="020B0604020202020204" pitchFamily="34" charset="0"/>
                <a:cs typeface="Arial" panose="020B0604020202020204" pitchFamily="34" charset="0"/>
              </a:rPr>
              <a:t>Community profile report </a:t>
            </a:r>
          </a:p>
          <a:p>
            <a:pPr>
              <a:buFont typeface="Wingdings" panose="05000000000000000000" pitchFamily="2" charset="2"/>
              <a:buChar char="ü"/>
            </a:pPr>
            <a:r>
              <a:rPr lang="en-ZA" altLang="en-US" sz="2000" dirty="0" smtClean="0">
                <a:latin typeface="Arial" panose="020B0604020202020204" pitchFamily="34" charset="0"/>
                <a:cs typeface="Arial" panose="020B0604020202020204" pitchFamily="34" charset="0"/>
              </a:rPr>
              <a:t>Minutes of meetings</a:t>
            </a:r>
          </a:p>
          <a:p>
            <a:pPr>
              <a:buFont typeface="Wingdings" panose="05000000000000000000" pitchFamily="2" charset="2"/>
              <a:buChar char="ü"/>
            </a:pPr>
            <a:r>
              <a:rPr lang="en-ZA" altLang="en-US" sz="2000" dirty="0" smtClean="0">
                <a:latin typeface="Arial" panose="020B0604020202020204" pitchFamily="34" charset="0"/>
                <a:cs typeface="Arial" panose="020B0604020202020204" pitchFamily="34" charset="0"/>
              </a:rPr>
              <a:t>Process reports</a:t>
            </a:r>
          </a:p>
          <a:p>
            <a:pPr>
              <a:buFont typeface="Wingdings" panose="05000000000000000000" pitchFamily="2" charset="2"/>
              <a:buChar char="ü"/>
            </a:pPr>
            <a:r>
              <a:rPr lang="en-ZA" altLang="en-US" sz="2000" dirty="0" smtClean="0">
                <a:latin typeface="Arial" panose="020B0604020202020204" pitchFamily="34" charset="0"/>
                <a:cs typeface="Arial" panose="020B0604020202020204" pitchFamily="34" charset="0"/>
              </a:rPr>
              <a:t>Evaluation report</a:t>
            </a:r>
          </a:p>
          <a:p>
            <a:pPr>
              <a:buFontTx/>
              <a:buNone/>
            </a:pPr>
            <a:endParaRPr lang="en-US" altLang="en-US" dirty="0" smtClean="0"/>
          </a:p>
        </p:txBody>
      </p:sp>
    </p:spTree>
    <p:extLst>
      <p:ext uri="{BB962C8B-B14F-4D97-AF65-F5344CB8AC3E}">
        <p14:creationId xmlns:p14="http://schemas.microsoft.com/office/powerpoint/2010/main" val="210925752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itle 1"/>
          <p:cNvSpPr>
            <a:spLocks noGrp="1"/>
          </p:cNvSpPr>
          <p:nvPr>
            <p:ph type="title"/>
          </p:nvPr>
        </p:nvSpPr>
        <p:spPr>
          <a:xfrm>
            <a:off x="631825" y="188914"/>
            <a:ext cx="8642350" cy="719137"/>
          </a:xfrm>
        </p:spPr>
        <p:txBody>
          <a:bodyPr>
            <a:normAutofit/>
          </a:bodyPr>
          <a:lstStyle/>
          <a:p>
            <a:r>
              <a:rPr lang="en-ZA" altLang="en-US" sz="3200" b="1" dirty="0" smtClean="0">
                <a:latin typeface="Arial" panose="020B0604020202020204" pitchFamily="34" charset="0"/>
                <a:cs typeface="Arial" panose="020B0604020202020204" pitchFamily="34" charset="0"/>
              </a:rPr>
              <a:t>PLANNING</a:t>
            </a:r>
            <a:endParaRPr lang="en-ZA" altLang="en-US" sz="3200" b="1" dirty="0">
              <a:latin typeface="Arial" panose="020B0604020202020204" pitchFamily="34" charset="0"/>
              <a:cs typeface="Arial" panose="020B0604020202020204" pitchFamily="34" charset="0"/>
            </a:endParaRPr>
          </a:p>
        </p:txBody>
      </p:sp>
      <p:sp>
        <p:nvSpPr>
          <p:cNvPr id="108547" name="Content Placeholder 2"/>
          <p:cNvSpPr>
            <a:spLocks noGrp="1"/>
          </p:cNvSpPr>
          <p:nvPr>
            <p:ph idx="1"/>
          </p:nvPr>
        </p:nvSpPr>
        <p:spPr>
          <a:xfrm>
            <a:off x="704850" y="981076"/>
            <a:ext cx="8496300" cy="5400675"/>
          </a:xfrm>
        </p:spPr>
        <p:txBody>
          <a:bodyPr>
            <a:normAutofit fontScale="92500" lnSpcReduction="20000"/>
          </a:bodyPr>
          <a:lstStyle/>
          <a:p>
            <a:pPr>
              <a:buFontTx/>
              <a:buNone/>
            </a:pPr>
            <a:r>
              <a:rPr lang="en-ZA" altLang="en-US" sz="2400" dirty="0">
                <a:solidFill>
                  <a:srgbClr val="FF0000"/>
                </a:solidFill>
                <a:latin typeface="Arial" panose="020B0604020202020204" pitchFamily="34" charset="0"/>
                <a:cs typeface="Arial" panose="020B0604020202020204" pitchFamily="34" charset="0"/>
              </a:rPr>
              <a:t>Exploring a range of alternative solutions to identified problems; thinking more about</a:t>
            </a:r>
          </a:p>
          <a:p>
            <a:pPr>
              <a:buFont typeface="Wingdings" panose="05000000000000000000" pitchFamily="2" charset="2"/>
              <a:buChar char="ü"/>
            </a:pPr>
            <a:r>
              <a:rPr lang="en-ZA" altLang="en-US" sz="2000" dirty="0">
                <a:latin typeface="Arial" panose="020B0604020202020204" pitchFamily="34" charset="0"/>
                <a:cs typeface="Arial" panose="020B0604020202020204" pitchFamily="34" charset="0"/>
              </a:rPr>
              <a:t>fundamental causes of the problem</a:t>
            </a:r>
          </a:p>
          <a:p>
            <a:pPr>
              <a:buFont typeface="Wingdings" panose="05000000000000000000" pitchFamily="2" charset="2"/>
              <a:buChar char="ü"/>
            </a:pPr>
            <a:r>
              <a:rPr lang="en-ZA" altLang="en-US" sz="2000" dirty="0">
                <a:latin typeface="Arial" panose="020B0604020202020204" pitchFamily="34" charset="0"/>
                <a:cs typeface="Arial" panose="020B0604020202020204" pitchFamily="34" charset="0"/>
              </a:rPr>
              <a:t>  community goals and projects to achieve them</a:t>
            </a:r>
          </a:p>
          <a:p>
            <a:pPr>
              <a:buFont typeface="Wingdings" panose="05000000000000000000" pitchFamily="2" charset="2"/>
              <a:buChar char="ü"/>
            </a:pPr>
            <a:r>
              <a:rPr lang="en-ZA" altLang="en-US" sz="2000" dirty="0">
                <a:latin typeface="Arial" panose="020B0604020202020204" pitchFamily="34" charset="0"/>
                <a:cs typeface="Arial" panose="020B0604020202020204" pitchFamily="34" charset="0"/>
              </a:rPr>
              <a:t>involvement of community members and task  teams </a:t>
            </a:r>
          </a:p>
          <a:p>
            <a:pPr>
              <a:buFont typeface="Wingdings" panose="05000000000000000000" pitchFamily="2" charset="2"/>
              <a:buChar char="ü"/>
            </a:pPr>
            <a:r>
              <a:rPr lang="en-ZA" altLang="en-US" sz="2000" dirty="0">
                <a:latin typeface="Arial" panose="020B0604020202020204" pitchFamily="34" charset="0"/>
                <a:cs typeface="Arial" panose="020B0604020202020204" pitchFamily="34" charset="0"/>
              </a:rPr>
              <a:t>Empowerment and benefits to community</a:t>
            </a:r>
          </a:p>
          <a:p>
            <a:pPr>
              <a:buFontTx/>
              <a:buNone/>
            </a:pPr>
            <a:r>
              <a:rPr lang="en-ZA" altLang="en-US" sz="2400" b="1" dirty="0">
                <a:solidFill>
                  <a:srgbClr val="FF0000"/>
                </a:solidFill>
                <a:latin typeface="Arial" panose="020B0604020202020204" pitchFamily="34" charset="0"/>
                <a:cs typeface="Arial" panose="020B0604020202020204" pitchFamily="34" charset="0"/>
              </a:rPr>
              <a:t>Activities</a:t>
            </a:r>
          </a:p>
          <a:p>
            <a:pPr algn="just">
              <a:buFont typeface="Wingdings" panose="05000000000000000000" pitchFamily="2" charset="2"/>
              <a:buChar char="ü"/>
            </a:pPr>
            <a:r>
              <a:rPr lang="en-ZA" altLang="en-US" sz="2000" dirty="0">
                <a:latin typeface="Arial" panose="020B0604020202020204" pitchFamily="34" charset="0"/>
                <a:cs typeface="Arial" panose="020B0604020202020204" pitchFamily="34" charset="0"/>
              </a:rPr>
              <a:t>Establish a </a:t>
            </a:r>
            <a:r>
              <a:rPr lang="en-ZA" altLang="en-US" sz="2000" b="1" dirty="0">
                <a:latin typeface="Arial" panose="020B0604020202020204" pitchFamily="34" charset="0"/>
                <a:cs typeface="Arial" panose="020B0604020202020204" pitchFamily="34" charset="0"/>
              </a:rPr>
              <a:t>task team </a:t>
            </a:r>
            <a:r>
              <a:rPr lang="en-ZA" altLang="en-US" sz="2000" dirty="0">
                <a:latin typeface="Arial" panose="020B0604020202020204" pitchFamily="34" charset="0"/>
                <a:cs typeface="Arial" panose="020B0604020202020204" pitchFamily="34" charset="0"/>
              </a:rPr>
              <a:t>from the community </a:t>
            </a:r>
          </a:p>
          <a:p>
            <a:pPr algn="just">
              <a:buFont typeface="Wingdings" panose="05000000000000000000" pitchFamily="2" charset="2"/>
              <a:buChar char="ü"/>
            </a:pPr>
            <a:r>
              <a:rPr lang="en-ZA" altLang="en-US" sz="2000" b="1" dirty="0">
                <a:latin typeface="Arial" panose="020B0604020202020204" pitchFamily="34" charset="0"/>
                <a:cs typeface="Arial" panose="020B0604020202020204" pitchFamily="34" charset="0"/>
              </a:rPr>
              <a:t>Confirm </a:t>
            </a:r>
            <a:r>
              <a:rPr lang="en-ZA" altLang="en-US" sz="2000" dirty="0">
                <a:latin typeface="Arial" panose="020B0604020202020204" pitchFamily="34" charset="0"/>
                <a:cs typeface="Arial" panose="020B0604020202020204" pitchFamily="34" charset="0"/>
              </a:rPr>
              <a:t>identified</a:t>
            </a:r>
            <a:r>
              <a:rPr lang="en-ZA" altLang="en-US" sz="2000" b="1" dirty="0">
                <a:latin typeface="Arial" panose="020B0604020202020204" pitchFamily="34" charset="0"/>
                <a:cs typeface="Arial" panose="020B0604020202020204" pitchFamily="34" charset="0"/>
              </a:rPr>
              <a:t> needs </a:t>
            </a:r>
            <a:r>
              <a:rPr lang="en-ZA" altLang="en-US" sz="2000" dirty="0">
                <a:latin typeface="Arial" panose="020B0604020202020204" pitchFamily="34" charset="0"/>
                <a:cs typeface="Arial" panose="020B0604020202020204" pitchFamily="34" charset="0"/>
              </a:rPr>
              <a:t>as per needs assessment in com profiling</a:t>
            </a:r>
          </a:p>
          <a:p>
            <a:pPr algn="just">
              <a:buFont typeface="Wingdings" panose="05000000000000000000" pitchFamily="2" charset="2"/>
              <a:buChar char="ü"/>
            </a:pPr>
            <a:r>
              <a:rPr lang="en-ZA" altLang="en-US" sz="2000" dirty="0">
                <a:latin typeface="Arial" panose="020B0604020202020204" pitchFamily="34" charset="0"/>
                <a:cs typeface="Arial" panose="020B0604020202020204" pitchFamily="34" charset="0"/>
              </a:rPr>
              <a:t>Develop a business plan with </a:t>
            </a:r>
            <a:r>
              <a:rPr lang="en-ZA" altLang="en-US" sz="2000" b="1" dirty="0">
                <a:latin typeface="Arial" panose="020B0604020202020204" pitchFamily="34" charset="0"/>
                <a:cs typeface="Arial" panose="020B0604020202020204" pitchFamily="34" charset="0"/>
              </a:rPr>
              <a:t>objectives</a:t>
            </a:r>
            <a:r>
              <a:rPr lang="en-ZA" altLang="en-US" sz="2000" dirty="0">
                <a:latin typeface="Arial" panose="020B0604020202020204" pitchFamily="34" charset="0"/>
                <a:cs typeface="Arial" panose="020B0604020202020204" pitchFamily="34" charset="0"/>
              </a:rPr>
              <a:t>, (linked to identified goal) </a:t>
            </a:r>
            <a:r>
              <a:rPr lang="en-ZA" altLang="en-US" sz="2000" b="1" dirty="0">
                <a:latin typeface="Arial" panose="020B0604020202020204" pitchFamily="34" charset="0"/>
                <a:cs typeface="Arial" panose="020B0604020202020204" pitchFamily="34" charset="0"/>
              </a:rPr>
              <a:t>budget, </a:t>
            </a:r>
            <a:r>
              <a:rPr lang="en-ZA" altLang="en-US" sz="2000" dirty="0">
                <a:latin typeface="Arial" panose="020B0604020202020204" pitchFamily="34" charset="0"/>
                <a:cs typeface="Arial" panose="020B0604020202020204" pitchFamily="34" charset="0"/>
              </a:rPr>
              <a:t>&amp; </a:t>
            </a:r>
            <a:r>
              <a:rPr lang="en-ZA" altLang="en-US" sz="2000" b="1" dirty="0">
                <a:latin typeface="Arial" panose="020B0604020202020204" pitchFamily="34" charset="0"/>
                <a:cs typeface="Arial" panose="020B0604020202020204" pitchFamily="34" charset="0"/>
              </a:rPr>
              <a:t>other resources </a:t>
            </a:r>
            <a:r>
              <a:rPr lang="en-ZA" altLang="en-US" sz="2000" dirty="0">
                <a:latin typeface="Arial" panose="020B0604020202020204" pitchFamily="34" charset="0"/>
                <a:cs typeface="Arial" panose="020B0604020202020204" pitchFamily="34" charset="0"/>
              </a:rPr>
              <a:t>required,  </a:t>
            </a:r>
            <a:r>
              <a:rPr lang="en-ZA" altLang="en-US" sz="2000" b="1" dirty="0">
                <a:latin typeface="Arial" panose="020B0604020202020204" pitchFamily="34" charset="0"/>
                <a:cs typeface="Arial" panose="020B0604020202020204" pitchFamily="34" charset="0"/>
              </a:rPr>
              <a:t>role players </a:t>
            </a:r>
            <a:r>
              <a:rPr lang="en-ZA" altLang="en-US" sz="2000" dirty="0">
                <a:latin typeface="Arial" panose="020B0604020202020204" pitchFamily="34" charset="0"/>
                <a:cs typeface="Arial" panose="020B0604020202020204" pitchFamily="34" charset="0"/>
              </a:rPr>
              <a:t>and </a:t>
            </a:r>
            <a:r>
              <a:rPr lang="en-ZA" altLang="en-US" sz="2000" b="1" dirty="0">
                <a:latin typeface="Arial" panose="020B0604020202020204" pitchFamily="34" charset="0"/>
                <a:cs typeface="Arial" panose="020B0604020202020204" pitchFamily="34" charset="0"/>
              </a:rPr>
              <a:t>timelines </a:t>
            </a:r>
            <a:r>
              <a:rPr lang="en-ZA" altLang="en-US" sz="2000" dirty="0">
                <a:solidFill>
                  <a:srgbClr val="FF0000"/>
                </a:solidFill>
                <a:latin typeface="Arial" panose="020B0604020202020204" pitchFamily="34" charset="0"/>
                <a:cs typeface="Arial" panose="020B0604020202020204" pitchFamily="34" charset="0"/>
              </a:rPr>
              <a:t>(duration and frequency)</a:t>
            </a:r>
          </a:p>
          <a:p>
            <a:pPr algn="just">
              <a:buFont typeface="Wingdings" panose="05000000000000000000" pitchFamily="2" charset="2"/>
              <a:buChar char="ü"/>
            </a:pPr>
            <a:r>
              <a:rPr lang="en-ZA" altLang="en-US" sz="2000" b="1" dirty="0">
                <a:latin typeface="Arial" panose="020B0604020202020204" pitchFamily="34" charset="0"/>
                <a:cs typeface="Arial" panose="020B0604020202020204" pitchFamily="34" charset="0"/>
              </a:rPr>
              <a:t>Agree</a:t>
            </a:r>
            <a:r>
              <a:rPr lang="en-ZA" altLang="en-US" sz="2000" dirty="0">
                <a:latin typeface="Arial" panose="020B0604020202020204" pitchFamily="34" charset="0"/>
                <a:cs typeface="Arial" panose="020B0604020202020204" pitchFamily="34" charset="0"/>
              </a:rPr>
              <a:t> on the plan with community representatives </a:t>
            </a:r>
          </a:p>
          <a:p>
            <a:pPr algn="just">
              <a:buFont typeface="Wingdings" panose="05000000000000000000" pitchFamily="2" charset="2"/>
              <a:buChar char="ü"/>
            </a:pPr>
            <a:r>
              <a:rPr lang="en-ZA" altLang="en-US" sz="2000" dirty="0">
                <a:latin typeface="Arial" panose="020B0604020202020204" pitchFamily="34" charset="0"/>
                <a:cs typeface="Arial" panose="020B0604020202020204" pitchFamily="34" charset="0"/>
              </a:rPr>
              <a:t>Submit and request approval for the plan</a:t>
            </a:r>
          </a:p>
          <a:p>
            <a:pPr>
              <a:buFontTx/>
              <a:buNone/>
            </a:pPr>
            <a:endParaRPr lang="en-ZA" altLang="en-US" sz="2400" b="1" dirty="0">
              <a:solidFill>
                <a:srgbClr val="FF0000"/>
              </a:solidFill>
            </a:endParaRPr>
          </a:p>
          <a:p>
            <a:pPr>
              <a:buFontTx/>
              <a:buNone/>
            </a:pPr>
            <a:endParaRPr lang="en-ZA" altLang="en-US" sz="2400" b="1" dirty="0">
              <a:solidFill>
                <a:srgbClr val="FF0000"/>
              </a:solidFill>
            </a:endParaRPr>
          </a:p>
          <a:p>
            <a:pPr>
              <a:buFontTx/>
              <a:buNone/>
            </a:pPr>
            <a:r>
              <a:rPr lang="en-ZA" altLang="en-US" sz="2000" dirty="0"/>
              <a:t>                                                                                                                           </a:t>
            </a:r>
          </a:p>
        </p:txBody>
      </p:sp>
    </p:spTree>
    <p:extLst>
      <p:ext uri="{BB962C8B-B14F-4D97-AF65-F5344CB8AC3E}">
        <p14:creationId xmlns:p14="http://schemas.microsoft.com/office/powerpoint/2010/main" val="320860531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le 1"/>
          <p:cNvSpPr>
            <a:spLocks noGrp="1"/>
          </p:cNvSpPr>
          <p:nvPr>
            <p:ph type="title"/>
          </p:nvPr>
        </p:nvSpPr>
        <p:spPr>
          <a:xfrm>
            <a:off x="1066800" y="333375"/>
            <a:ext cx="7772400" cy="719138"/>
          </a:xfrm>
        </p:spPr>
        <p:txBody>
          <a:bodyPr/>
          <a:lstStyle/>
          <a:p>
            <a:r>
              <a:rPr lang="en-ZA" altLang="en-US" sz="3200" b="1" dirty="0" smtClean="0">
                <a:latin typeface="Arial" panose="020B0604020202020204" pitchFamily="34" charset="0"/>
                <a:cs typeface="Arial" panose="020B0604020202020204" pitchFamily="34" charset="0"/>
              </a:rPr>
              <a:t>IMPLEMENTATION</a:t>
            </a:r>
            <a:r>
              <a:rPr lang="en-ZA" altLang="en-US" sz="3600" b="1" dirty="0" smtClean="0"/>
              <a:t> </a:t>
            </a:r>
            <a:endParaRPr lang="en-ZA" altLang="en-US" sz="3600" b="1" dirty="0"/>
          </a:p>
        </p:txBody>
      </p:sp>
      <p:sp>
        <p:nvSpPr>
          <p:cNvPr id="109571" name="Content Placeholder 2"/>
          <p:cNvSpPr>
            <a:spLocks noGrp="1"/>
          </p:cNvSpPr>
          <p:nvPr>
            <p:ph idx="1"/>
          </p:nvPr>
        </p:nvSpPr>
        <p:spPr>
          <a:xfrm>
            <a:off x="704850" y="1125538"/>
            <a:ext cx="8496300" cy="4970462"/>
          </a:xfrm>
        </p:spPr>
        <p:txBody>
          <a:bodyPr/>
          <a:lstStyle/>
          <a:p>
            <a:pPr>
              <a:buFontTx/>
              <a:buNone/>
            </a:pPr>
            <a:r>
              <a:rPr lang="en-ZA" altLang="en-US" sz="2800" dirty="0" smtClean="0">
                <a:latin typeface="Arial" panose="020B0604020202020204" pitchFamily="34" charset="0"/>
                <a:cs typeface="Arial" panose="020B0604020202020204" pitchFamily="34" charset="0"/>
              </a:rPr>
              <a:t>Programmes and projects </a:t>
            </a:r>
          </a:p>
          <a:p>
            <a:pPr>
              <a:buFontTx/>
              <a:buNone/>
            </a:pPr>
            <a:r>
              <a:rPr lang="en-ZA" altLang="en-US" sz="2800" dirty="0" smtClean="0">
                <a:solidFill>
                  <a:srgbClr val="FF0000"/>
                </a:solidFill>
                <a:latin typeface="Arial" panose="020B0604020202020204" pitchFamily="34" charset="0"/>
                <a:cs typeface="Arial" panose="020B0604020202020204" pitchFamily="34" charset="0"/>
              </a:rPr>
              <a:t>NB!!! Duration &amp; frequency</a:t>
            </a:r>
          </a:p>
          <a:p>
            <a:pPr>
              <a:buFont typeface="Wingdings" panose="05000000000000000000" pitchFamily="2" charset="2"/>
              <a:buChar char="ü"/>
            </a:pPr>
            <a:r>
              <a:rPr lang="en-ZA" altLang="en-US" sz="2800" dirty="0" smtClean="0">
                <a:latin typeface="Arial" panose="020B0604020202020204" pitchFamily="34" charset="0"/>
                <a:cs typeface="Arial" panose="020B0604020202020204" pitchFamily="34" charset="0"/>
              </a:rPr>
              <a:t>as stated in the plan</a:t>
            </a:r>
          </a:p>
          <a:p>
            <a:pPr>
              <a:buFont typeface="Wingdings" panose="05000000000000000000" pitchFamily="2" charset="2"/>
              <a:buChar char="ü"/>
            </a:pPr>
            <a:r>
              <a:rPr lang="en-ZA" altLang="en-US" sz="2800" dirty="0" smtClean="0">
                <a:latin typeface="Arial" panose="020B0604020202020204" pitchFamily="34" charset="0"/>
                <a:cs typeface="Arial" panose="020B0604020202020204" pitchFamily="34" charset="0"/>
              </a:rPr>
              <a:t>record activities/ contacts made</a:t>
            </a:r>
          </a:p>
          <a:p>
            <a:pPr>
              <a:buFontTx/>
              <a:buNone/>
            </a:pPr>
            <a:r>
              <a:rPr lang="en-ZA" altLang="en-US" dirty="0" smtClean="0"/>
              <a:t> </a:t>
            </a:r>
          </a:p>
        </p:txBody>
      </p:sp>
    </p:spTree>
    <p:extLst>
      <p:ext uri="{BB962C8B-B14F-4D97-AF65-F5344CB8AC3E}">
        <p14:creationId xmlns:p14="http://schemas.microsoft.com/office/powerpoint/2010/main" val="375191012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a:xfrm>
            <a:off x="631826" y="214314"/>
            <a:ext cx="8569325" cy="928687"/>
          </a:xfrm>
        </p:spPr>
        <p:txBody>
          <a:bodyPr>
            <a:normAutofit/>
          </a:bodyPr>
          <a:lstStyle/>
          <a:p>
            <a:r>
              <a:rPr lang="en-ZA" altLang="en-US" sz="3200" b="1" dirty="0" smtClean="0">
                <a:latin typeface="Arial" panose="020B0604020202020204" pitchFamily="34" charset="0"/>
                <a:cs typeface="Arial" panose="020B0604020202020204" pitchFamily="34" charset="0"/>
              </a:rPr>
              <a:t>PROGRAMME</a:t>
            </a:r>
            <a:r>
              <a:rPr lang="en-ZA" altLang="en-US" sz="3200" dirty="0" smtClean="0">
                <a:latin typeface="Arial" panose="020B0604020202020204" pitchFamily="34" charset="0"/>
                <a:cs typeface="Arial" panose="020B0604020202020204" pitchFamily="34" charset="0"/>
              </a:rPr>
              <a:t> </a:t>
            </a:r>
            <a:r>
              <a:rPr lang="en-ZA" altLang="en-US" sz="3200" b="1" dirty="0" smtClean="0">
                <a:latin typeface="Arial" panose="020B0604020202020204" pitchFamily="34" charset="0"/>
                <a:cs typeface="Arial" panose="020B0604020202020204" pitchFamily="34" charset="0"/>
              </a:rPr>
              <a:t>EVALUATION</a:t>
            </a:r>
            <a:endParaRPr lang="en-ZA" altLang="en-US" sz="3200" b="1" dirty="0">
              <a:latin typeface="Arial" panose="020B0604020202020204" pitchFamily="34" charset="0"/>
              <a:cs typeface="Arial" panose="020B0604020202020204" pitchFamily="34" charset="0"/>
            </a:endParaRPr>
          </a:p>
        </p:txBody>
      </p:sp>
      <p:sp>
        <p:nvSpPr>
          <p:cNvPr id="3" name="Content Placeholder 2"/>
          <p:cNvSpPr>
            <a:spLocks noGrp="1"/>
          </p:cNvSpPr>
          <p:nvPr>
            <p:ph sz="half" idx="1"/>
          </p:nvPr>
        </p:nvSpPr>
        <p:spPr>
          <a:xfrm>
            <a:off x="666751" y="1025994"/>
            <a:ext cx="5643563" cy="4810125"/>
          </a:xfrm>
        </p:spPr>
        <p:txBody>
          <a:bodyPr>
            <a:normAutofit/>
          </a:bodyPr>
          <a:lstStyle/>
          <a:p>
            <a:pPr marL="723900" indent="-368300">
              <a:buNone/>
              <a:defRPr/>
            </a:pPr>
            <a:r>
              <a:rPr lang="en-ZA" sz="1800" b="1" dirty="0">
                <a:solidFill>
                  <a:srgbClr val="FF0000"/>
                </a:solidFill>
                <a:latin typeface="Arial" panose="020B0604020202020204" pitchFamily="34" charset="0"/>
                <a:cs typeface="Arial" panose="020B0604020202020204" pitchFamily="34" charset="0"/>
              </a:rPr>
              <a:t>Implementation of the plan through various sessions/ contacts (process notes)</a:t>
            </a:r>
          </a:p>
          <a:p>
            <a:pPr marL="723900" indent="-368300">
              <a:buNone/>
              <a:defRPr/>
            </a:pPr>
            <a:r>
              <a:rPr lang="en-ZA" sz="1800" b="1" dirty="0" smtClean="0">
                <a:latin typeface="Arial" panose="020B0604020202020204" pitchFamily="34" charset="0"/>
                <a:cs typeface="Arial" panose="020B0604020202020204" pitchFamily="34" charset="0"/>
              </a:rPr>
              <a:t>Activities </a:t>
            </a:r>
          </a:p>
          <a:p>
            <a:pPr marL="723900" indent="-368300">
              <a:buFont typeface="Wingdings" panose="05000000000000000000" pitchFamily="2" charset="2"/>
              <a:buChar char="ü"/>
              <a:defRPr/>
            </a:pPr>
            <a:r>
              <a:rPr lang="en-ZA" sz="1800" b="1" dirty="0">
                <a:latin typeface="Arial" panose="020B0604020202020204" pitchFamily="34" charset="0"/>
                <a:cs typeface="Arial" panose="020B0604020202020204" pitchFamily="34" charset="0"/>
              </a:rPr>
              <a:t>Review </a:t>
            </a:r>
            <a:r>
              <a:rPr lang="en-ZA" sz="1800" dirty="0">
                <a:latin typeface="Arial" panose="020B0604020202020204" pitchFamily="34" charset="0"/>
                <a:cs typeface="Arial" panose="020B0604020202020204" pitchFamily="34" charset="0"/>
              </a:rPr>
              <a:t>objectives of initial plan by reviewing initial plan </a:t>
            </a:r>
            <a:r>
              <a:rPr lang="en-ZA" sz="1800" b="1" dirty="0">
                <a:latin typeface="Arial" panose="020B0604020202020204" pitchFamily="34" charset="0"/>
                <a:cs typeface="Arial" panose="020B0604020202020204" pitchFamily="34" charset="0"/>
              </a:rPr>
              <a:t>with participants</a:t>
            </a:r>
            <a:endParaRPr lang="en-US" sz="1800" b="1" dirty="0">
              <a:latin typeface="Arial" panose="020B0604020202020204" pitchFamily="34" charset="0"/>
              <a:cs typeface="Arial" panose="020B0604020202020204" pitchFamily="34" charset="0"/>
            </a:endParaRPr>
          </a:p>
          <a:p>
            <a:pPr marL="723900" indent="-368300">
              <a:buFont typeface="Wingdings" panose="05000000000000000000" pitchFamily="2" charset="2"/>
              <a:buChar char="ü"/>
              <a:defRPr/>
            </a:pPr>
            <a:r>
              <a:rPr lang="en-ZA" sz="1800" dirty="0">
                <a:latin typeface="Arial" panose="020B0604020202020204" pitchFamily="34" charset="0"/>
                <a:cs typeface="Arial" panose="020B0604020202020204" pitchFamily="34" charset="0"/>
              </a:rPr>
              <a:t>Review progress and achievement of objectives by retrospection in collaboration with participants</a:t>
            </a:r>
            <a:endParaRPr lang="en-US" sz="1800" dirty="0">
              <a:latin typeface="Arial" panose="020B0604020202020204" pitchFamily="34" charset="0"/>
              <a:cs typeface="Arial" panose="020B0604020202020204" pitchFamily="34" charset="0"/>
            </a:endParaRPr>
          </a:p>
          <a:p>
            <a:pPr marL="723900" indent="-368300">
              <a:buFont typeface="Wingdings" panose="05000000000000000000" pitchFamily="2" charset="2"/>
              <a:buChar char="ü"/>
              <a:defRPr/>
            </a:pPr>
            <a:r>
              <a:rPr lang="en-ZA" sz="1800" dirty="0">
                <a:latin typeface="Arial" panose="020B0604020202020204" pitchFamily="34" charset="0"/>
                <a:cs typeface="Arial" panose="020B0604020202020204" pitchFamily="34" charset="0"/>
              </a:rPr>
              <a:t>Plan the follow up actions with participants</a:t>
            </a:r>
            <a:endParaRPr lang="en-US" sz="1800" dirty="0">
              <a:latin typeface="Arial" panose="020B0604020202020204" pitchFamily="34" charset="0"/>
              <a:cs typeface="Arial" panose="020B0604020202020204" pitchFamily="34" charset="0"/>
            </a:endParaRPr>
          </a:p>
          <a:p>
            <a:pPr marL="723900" indent="-368300">
              <a:buFont typeface="Wingdings" panose="05000000000000000000" pitchFamily="2" charset="2"/>
              <a:buChar char="ü"/>
              <a:defRPr/>
            </a:pPr>
            <a:r>
              <a:rPr lang="en-ZA" sz="1800" dirty="0">
                <a:latin typeface="Arial" panose="020B0604020202020204" pitchFamily="34" charset="0"/>
                <a:cs typeface="Arial" panose="020B0604020202020204" pitchFamily="34" charset="0"/>
              </a:rPr>
              <a:t>Complete and file programme evaluation report accordingly </a:t>
            </a:r>
            <a:endParaRPr lang="en-US" sz="1800" dirty="0">
              <a:latin typeface="Arial" panose="020B0604020202020204" pitchFamily="34" charset="0"/>
              <a:cs typeface="Arial" panose="020B0604020202020204" pitchFamily="34" charset="0"/>
            </a:endParaRPr>
          </a:p>
          <a:p>
            <a:pPr marL="723900" indent="-368300">
              <a:buFont typeface="Wingdings" panose="05000000000000000000" pitchFamily="2" charset="2"/>
              <a:buChar char="ü"/>
              <a:defRPr/>
            </a:pPr>
            <a:r>
              <a:rPr lang="en-ZA" sz="1800" dirty="0">
                <a:latin typeface="Arial" panose="020B0604020202020204" pitchFamily="34" charset="0"/>
                <a:cs typeface="Arial" panose="020B0604020202020204" pitchFamily="34" charset="0"/>
              </a:rPr>
              <a:t>Capture </a:t>
            </a:r>
            <a:r>
              <a:rPr lang="en-ZA" sz="1800" b="1" dirty="0">
                <a:latin typeface="Arial" panose="020B0604020202020204" pitchFamily="34" charset="0"/>
                <a:cs typeface="Arial" panose="020B0604020202020204" pitchFamily="34" charset="0"/>
              </a:rPr>
              <a:t>process note </a:t>
            </a:r>
            <a:endParaRPr lang="en-US" sz="1800" b="1" dirty="0">
              <a:latin typeface="Arial" panose="020B0604020202020204" pitchFamily="34" charset="0"/>
              <a:cs typeface="Arial" panose="020B0604020202020204" pitchFamily="34" charset="0"/>
            </a:endParaRPr>
          </a:p>
          <a:p>
            <a:pPr>
              <a:defRPr/>
            </a:pPr>
            <a:endParaRPr lang="en-ZA" sz="2000" dirty="0"/>
          </a:p>
        </p:txBody>
      </p:sp>
      <p:sp>
        <p:nvSpPr>
          <p:cNvPr id="110596" name="Content Placeholder 3"/>
          <p:cNvSpPr>
            <a:spLocks noGrp="1"/>
          </p:cNvSpPr>
          <p:nvPr>
            <p:ph sz="half" idx="2"/>
          </p:nvPr>
        </p:nvSpPr>
        <p:spPr>
          <a:xfrm>
            <a:off x="6381751" y="1285876"/>
            <a:ext cx="3000375" cy="4810125"/>
          </a:xfrm>
        </p:spPr>
        <p:txBody>
          <a:bodyPr>
            <a:normAutofit/>
          </a:bodyPr>
          <a:lstStyle/>
          <a:p>
            <a:pPr>
              <a:buFontTx/>
              <a:buNone/>
            </a:pPr>
            <a:r>
              <a:rPr lang="en-US" altLang="en-US" sz="2000" b="1" dirty="0" smtClean="0">
                <a:latin typeface="Arial" panose="020B0604020202020204" pitchFamily="34" charset="0"/>
                <a:cs typeface="Arial" panose="020B0604020202020204" pitchFamily="34" charset="0"/>
              </a:rPr>
              <a:t>Control documents</a:t>
            </a:r>
          </a:p>
          <a:p>
            <a:pPr>
              <a:buFont typeface="Wingdings" panose="05000000000000000000" pitchFamily="2" charset="2"/>
              <a:buChar char="ü"/>
            </a:pPr>
            <a:r>
              <a:rPr lang="en-US" altLang="en-US" sz="2000" dirty="0" smtClean="0">
                <a:latin typeface="Arial" panose="020B0604020202020204" pitchFamily="34" charset="0"/>
                <a:cs typeface="Arial" panose="020B0604020202020204" pitchFamily="34" charset="0"/>
              </a:rPr>
              <a:t>Business plan </a:t>
            </a:r>
            <a:r>
              <a:rPr lang="en-ZA" altLang="en-US" sz="2000" dirty="0" smtClean="0">
                <a:latin typeface="Arial" panose="020B0604020202020204" pitchFamily="34" charset="0"/>
                <a:cs typeface="Arial" panose="020B0604020202020204" pitchFamily="34" charset="0"/>
              </a:rPr>
              <a:t>Process Note</a:t>
            </a:r>
          </a:p>
          <a:p>
            <a:pPr>
              <a:buFont typeface="Wingdings" panose="05000000000000000000" pitchFamily="2" charset="2"/>
              <a:buChar char="ü"/>
            </a:pPr>
            <a:r>
              <a:rPr lang="en-ZA" altLang="en-US" sz="2000" dirty="0" smtClean="0">
                <a:latin typeface="Arial" panose="020B0604020202020204" pitchFamily="34" charset="0"/>
                <a:cs typeface="Arial" panose="020B0604020202020204" pitchFamily="34" charset="0"/>
              </a:rPr>
              <a:t>Programme evaluation report </a:t>
            </a:r>
          </a:p>
          <a:p>
            <a:pPr>
              <a:buFont typeface="Wingdings" panose="05000000000000000000" pitchFamily="2" charset="2"/>
              <a:buChar char="ü"/>
            </a:pPr>
            <a:r>
              <a:rPr lang="en-ZA" altLang="en-US" sz="2000" dirty="0" smtClean="0">
                <a:solidFill>
                  <a:srgbClr val="FF0000"/>
                </a:solidFill>
                <a:latin typeface="Arial" panose="020B0604020202020204" pitchFamily="34" charset="0"/>
                <a:cs typeface="Arial" panose="020B0604020202020204" pitchFamily="34" charset="0"/>
              </a:rPr>
              <a:t>File closure report </a:t>
            </a:r>
          </a:p>
        </p:txBody>
      </p:sp>
    </p:spTree>
    <p:extLst>
      <p:ext uri="{BB962C8B-B14F-4D97-AF65-F5344CB8AC3E}">
        <p14:creationId xmlns:p14="http://schemas.microsoft.com/office/powerpoint/2010/main" val="308992889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itle 1"/>
          <p:cNvSpPr>
            <a:spLocks noGrp="1"/>
          </p:cNvSpPr>
          <p:nvPr>
            <p:ph type="title"/>
          </p:nvPr>
        </p:nvSpPr>
        <p:spPr>
          <a:xfrm>
            <a:off x="1066800" y="333375"/>
            <a:ext cx="7772400" cy="863600"/>
          </a:xfrm>
        </p:spPr>
        <p:txBody>
          <a:bodyPr/>
          <a:lstStyle/>
          <a:p>
            <a:r>
              <a:rPr lang="en-ZA" altLang="en-US" sz="3200" b="1" dirty="0" smtClean="0">
                <a:latin typeface="Arial" panose="020B0604020202020204" pitchFamily="34" charset="0"/>
                <a:cs typeface="Arial" panose="020B0604020202020204" pitchFamily="34" charset="0"/>
              </a:rPr>
              <a:t>Options</a:t>
            </a:r>
            <a:r>
              <a:rPr lang="en-ZA" altLang="en-US" b="1" dirty="0" smtClean="0"/>
              <a:t> </a:t>
            </a:r>
          </a:p>
        </p:txBody>
      </p:sp>
      <p:graphicFrame>
        <p:nvGraphicFramePr>
          <p:cNvPr id="6" name="Content Placeholder 5"/>
          <p:cNvGraphicFramePr>
            <a:graphicFrameLocks noGrp="1"/>
          </p:cNvGraphicFramePr>
          <p:nvPr>
            <p:ph idx="1"/>
          </p:nvPr>
        </p:nvGraphicFramePr>
        <p:xfrm>
          <a:off x="1066800" y="1484314"/>
          <a:ext cx="7772400" cy="43211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336821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384"/>
            <a:ext cx="8229600" cy="1143000"/>
          </a:xfrm>
        </p:spPr>
        <p:txBody>
          <a:bodyPr>
            <a:normAutofit/>
          </a:bodyPr>
          <a:lstStyle/>
          <a:p>
            <a:r>
              <a:rPr lang="en-ZA" b="1" dirty="0" smtClean="0"/>
              <a:t>Objectives of project</a:t>
            </a:r>
            <a:endParaRPr lang="en-ZA" b="1" dirty="0"/>
          </a:p>
        </p:txBody>
      </p:sp>
      <p:sp>
        <p:nvSpPr>
          <p:cNvPr id="3" name="Content Placeholder 2"/>
          <p:cNvSpPr>
            <a:spLocks noGrp="1"/>
          </p:cNvSpPr>
          <p:nvPr>
            <p:ph idx="1"/>
          </p:nvPr>
        </p:nvSpPr>
        <p:spPr>
          <a:xfrm>
            <a:off x="838200" y="1268761"/>
            <a:ext cx="8229600" cy="4525963"/>
          </a:xfrm>
        </p:spPr>
        <p:txBody>
          <a:bodyPr>
            <a:noAutofit/>
          </a:bodyPr>
          <a:lstStyle/>
          <a:p>
            <a:pPr lvl="0">
              <a:buFont typeface="Wingdings" panose="05000000000000000000" pitchFamily="2" charset="2"/>
              <a:buChar char="ü"/>
            </a:pPr>
            <a:r>
              <a:rPr lang="en-ZA" sz="2400" dirty="0"/>
              <a:t>To standardise administrative practices across the sector </a:t>
            </a:r>
          </a:p>
          <a:p>
            <a:pPr lvl="0">
              <a:buFont typeface="Wingdings" panose="05000000000000000000" pitchFamily="2" charset="2"/>
              <a:buChar char="ü"/>
            </a:pPr>
            <a:r>
              <a:rPr lang="en-ZA" sz="2400" dirty="0"/>
              <a:t>To improve information management processes </a:t>
            </a:r>
          </a:p>
          <a:p>
            <a:pPr lvl="0">
              <a:buFont typeface="Wingdings" panose="05000000000000000000" pitchFamily="2" charset="2"/>
              <a:buChar char="ü"/>
            </a:pPr>
            <a:r>
              <a:rPr lang="en-ZA" sz="2400" dirty="0"/>
              <a:t>To improve reporting on core services rendered (problems reported vs. interventions)</a:t>
            </a:r>
          </a:p>
          <a:p>
            <a:pPr lvl="0">
              <a:buFont typeface="Wingdings" panose="05000000000000000000" pitchFamily="2" charset="2"/>
              <a:buChar char="ü"/>
            </a:pPr>
            <a:r>
              <a:rPr lang="en-ZA" sz="2400" dirty="0"/>
              <a:t>To provide guidance on selection of the appropriate tool(s) to be utilised</a:t>
            </a:r>
          </a:p>
          <a:p>
            <a:pPr lvl="0">
              <a:buFont typeface="Wingdings" panose="05000000000000000000" pitchFamily="2" charset="2"/>
              <a:buChar char="ü"/>
            </a:pPr>
            <a:r>
              <a:rPr lang="en-ZA" sz="2400" dirty="0"/>
              <a:t>To improve utilisation of theory and increase reflection</a:t>
            </a:r>
          </a:p>
          <a:p>
            <a:pPr lvl="0">
              <a:buFont typeface="Wingdings" panose="05000000000000000000" pitchFamily="2" charset="2"/>
              <a:buChar char="ü"/>
            </a:pPr>
            <a:r>
              <a:rPr lang="en-ZA" sz="2400" dirty="0"/>
              <a:t>To inform social welfare policy formulation, planning and monitoring</a:t>
            </a:r>
          </a:p>
          <a:p>
            <a:endParaRPr lang="en-ZA" sz="2800" dirty="0"/>
          </a:p>
          <a:p>
            <a:endParaRPr lang="en-ZA" sz="2800" dirty="0"/>
          </a:p>
          <a:p>
            <a:endParaRPr lang="en-ZA" sz="2800" dirty="0"/>
          </a:p>
        </p:txBody>
      </p:sp>
    </p:spTree>
    <p:extLst>
      <p:ext uri="{BB962C8B-B14F-4D97-AF65-F5344CB8AC3E}">
        <p14:creationId xmlns:p14="http://schemas.microsoft.com/office/powerpoint/2010/main" val="16993564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ZA" sz="3200" b="1" dirty="0" smtClean="0">
                <a:latin typeface="Arial" panose="020B0604020202020204" pitchFamily="34" charset="0"/>
                <a:cs typeface="Arial" panose="020B0604020202020204" pitchFamily="34" charset="0"/>
              </a:rPr>
              <a:t>COMMUNITY WORK TOOLS</a:t>
            </a:r>
            <a:endParaRPr lang="en-ZA" sz="3200"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lstStyle/>
          <a:p>
            <a:endParaRPr lang="en-ZA"/>
          </a:p>
        </p:txBody>
      </p:sp>
    </p:spTree>
    <p:extLst>
      <p:ext uri="{BB962C8B-B14F-4D97-AF65-F5344CB8AC3E}">
        <p14:creationId xmlns:p14="http://schemas.microsoft.com/office/powerpoint/2010/main" val="231803186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mtClean="0"/>
              <a:t>Reporting</a:t>
            </a:r>
            <a:endParaRPr lang="en-ZA"/>
          </a:p>
        </p:txBody>
      </p:sp>
      <p:sp>
        <p:nvSpPr>
          <p:cNvPr id="3" name="Content Placeholder 2"/>
          <p:cNvSpPr>
            <a:spLocks noGrp="1"/>
          </p:cNvSpPr>
          <p:nvPr>
            <p:ph idx="1"/>
          </p:nvPr>
        </p:nvSpPr>
        <p:spPr/>
        <p:txBody>
          <a:bodyPr/>
          <a:lstStyle/>
          <a:p>
            <a:endParaRPr lang="en-ZA"/>
          </a:p>
        </p:txBody>
      </p:sp>
    </p:spTree>
    <p:extLst>
      <p:ext uri="{BB962C8B-B14F-4D97-AF65-F5344CB8AC3E}">
        <p14:creationId xmlns:p14="http://schemas.microsoft.com/office/powerpoint/2010/main" val="264496797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ZA" sz="3200" b="1" dirty="0" smtClean="0">
                <a:latin typeface="Arial" panose="020B0604020202020204" pitchFamily="34" charset="0"/>
                <a:cs typeface="Arial" panose="020B0604020202020204" pitchFamily="34" charset="0"/>
              </a:rPr>
              <a:t>WAY FORWARD AND CLOSURE</a:t>
            </a:r>
            <a:endParaRPr lang="en-ZA" sz="3200"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lstStyle/>
          <a:p>
            <a:endParaRPr lang="en-ZA"/>
          </a:p>
        </p:txBody>
      </p:sp>
    </p:spTree>
    <p:extLst>
      <p:ext uri="{BB962C8B-B14F-4D97-AF65-F5344CB8AC3E}">
        <p14:creationId xmlns:p14="http://schemas.microsoft.com/office/powerpoint/2010/main" val="401659975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172" y="0"/>
            <a:ext cx="8915400" cy="639762"/>
          </a:xfrm>
        </p:spPr>
        <p:txBody>
          <a:bodyPr>
            <a:normAutofit/>
          </a:bodyPr>
          <a:lstStyle/>
          <a:p>
            <a:r>
              <a:rPr lang="en-ZA" sz="3200" b="1" dirty="0" smtClean="0">
                <a:latin typeface="Arial" panose="020B0604020202020204" pitchFamily="34" charset="0"/>
                <a:cs typeface="Arial" panose="020B0604020202020204" pitchFamily="34" charset="0"/>
              </a:rPr>
              <a:t>IMPLEMENTATION</a:t>
            </a:r>
            <a:endParaRPr lang="en-ZA"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70172" y="639762"/>
            <a:ext cx="9370594" cy="5029518"/>
          </a:xfrm>
        </p:spPr>
        <p:txBody>
          <a:bodyPr>
            <a:normAutofit fontScale="92500" lnSpcReduction="10000"/>
          </a:bodyPr>
          <a:lstStyle/>
          <a:p>
            <a:pPr marL="0" indent="0">
              <a:buNone/>
            </a:pPr>
            <a:r>
              <a:rPr lang="en-US" sz="2400" b="1" dirty="0" smtClean="0">
                <a:latin typeface="Arial" panose="020B0604020202020204" pitchFamily="34" charset="0"/>
                <a:cs typeface="Arial" panose="020B0604020202020204" pitchFamily="34" charset="0"/>
              </a:rPr>
              <a:t>Preparatory phase</a:t>
            </a:r>
          </a:p>
          <a:p>
            <a:pPr>
              <a:lnSpc>
                <a:spcPct val="107000"/>
              </a:lnSpc>
              <a:spcAft>
                <a:spcPts val="0"/>
              </a:spcAft>
              <a:buFont typeface="Wingdings" panose="05000000000000000000" pitchFamily="2" charset="2"/>
              <a:buChar char="ü"/>
            </a:pPr>
            <a:r>
              <a:rPr lang="en-ZA" sz="2400" dirty="0" smtClean="0"/>
              <a:t>Introduce </a:t>
            </a:r>
            <a:r>
              <a:rPr lang="en-ZA" sz="2400" dirty="0"/>
              <a:t>new forms to </a:t>
            </a:r>
            <a:r>
              <a:rPr lang="en-ZA" sz="2400" dirty="0" smtClean="0"/>
              <a:t>officials at your various offices by …………………</a:t>
            </a:r>
            <a:r>
              <a:rPr lang="en-ZA" sz="2400" dirty="0" smtClean="0">
                <a:solidFill>
                  <a:srgbClr val="FF0000"/>
                </a:solidFill>
              </a:rPr>
              <a:t> </a:t>
            </a:r>
            <a:r>
              <a:rPr lang="en-ZA" sz="2400" dirty="0" smtClean="0"/>
              <a:t>(Coordinator to develop a revised implementation plan </a:t>
            </a:r>
            <a:r>
              <a:rPr lang="en-ZA" sz="2400" dirty="0" smtClean="0">
                <a:solidFill>
                  <a:srgbClr val="FF0000"/>
                </a:solidFill>
              </a:rPr>
              <a:t>chairperson of the forum).</a:t>
            </a:r>
            <a:endParaRPr lang="en-ZA" sz="2400"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gn="just">
              <a:buFont typeface="Wingdings" panose="05000000000000000000" pitchFamily="2" charset="2"/>
              <a:buChar char="ü"/>
            </a:pPr>
            <a:r>
              <a:rPr lang="en-ZA" sz="2400" dirty="0" smtClean="0"/>
              <a:t>Regional </a:t>
            </a:r>
            <a:r>
              <a:rPr lang="en-ZA" sz="2400" dirty="0"/>
              <a:t>management and </a:t>
            </a:r>
            <a:r>
              <a:rPr lang="en-ZA" sz="2400" dirty="0" smtClean="0"/>
              <a:t>provincial programme managers and provincial coordinator to </a:t>
            </a:r>
            <a:r>
              <a:rPr lang="en-ZA" sz="2400" dirty="0"/>
              <a:t>support </a:t>
            </a:r>
            <a:r>
              <a:rPr lang="en-ZA" sz="2400" dirty="0" smtClean="0"/>
              <a:t>districts</a:t>
            </a:r>
          </a:p>
          <a:p>
            <a:pPr algn="just">
              <a:buFont typeface="Wingdings" panose="05000000000000000000" pitchFamily="2" charset="2"/>
              <a:buChar char="ü"/>
            </a:pPr>
            <a:r>
              <a:rPr lang="en-ZA" sz="2400" dirty="0" smtClean="0">
                <a:cs typeface="Arial" panose="020B0604020202020204" pitchFamily="34" charset="0"/>
              </a:rPr>
              <a:t>Regional </a:t>
            </a:r>
            <a:r>
              <a:rPr lang="en-ZA" sz="2400" dirty="0">
                <a:cs typeface="Arial" panose="020B0604020202020204" pitchFamily="34" charset="0"/>
              </a:rPr>
              <a:t>Reps support each other amongst </a:t>
            </a:r>
            <a:r>
              <a:rPr lang="en-ZA" sz="2400" dirty="0" smtClean="0">
                <a:cs typeface="Arial" panose="020B0604020202020204" pitchFamily="34" charset="0"/>
              </a:rPr>
              <a:t>regions </a:t>
            </a:r>
            <a:r>
              <a:rPr lang="en-ZA" sz="2400" dirty="0">
                <a:cs typeface="Arial" panose="020B0604020202020204" pitchFamily="34" charset="0"/>
              </a:rPr>
              <a:t>to </a:t>
            </a:r>
            <a:r>
              <a:rPr lang="en-ZA" sz="2400" dirty="0" smtClean="0">
                <a:cs typeface="Arial" panose="020B0604020202020204" pitchFamily="34" charset="0"/>
              </a:rPr>
              <a:t>in-service </a:t>
            </a:r>
            <a:r>
              <a:rPr lang="en-ZA" sz="2400" dirty="0">
                <a:cs typeface="Arial" panose="020B0604020202020204" pitchFamily="34" charset="0"/>
              </a:rPr>
              <a:t>Social Worker and Social Auxiliary workers</a:t>
            </a:r>
            <a:r>
              <a:rPr lang="en-ZA" sz="2400" dirty="0" smtClean="0"/>
              <a:t>.</a:t>
            </a:r>
          </a:p>
          <a:p>
            <a:pPr algn="just">
              <a:buFont typeface="Wingdings" panose="05000000000000000000" pitchFamily="2" charset="2"/>
              <a:buChar char="ü"/>
            </a:pPr>
            <a:r>
              <a:rPr lang="en-ZA" sz="2400" dirty="0"/>
              <a:t>National support </a:t>
            </a:r>
            <a:r>
              <a:rPr lang="en-ZA" sz="2400" dirty="0" smtClean="0"/>
              <a:t>province </a:t>
            </a:r>
            <a:r>
              <a:rPr lang="en-ZA" sz="2400" dirty="0"/>
              <a:t>with training of </a:t>
            </a:r>
            <a:r>
              <a:rPr lang="en-ZA" sz="2400" dirty="0" smtClean="0"/>
              <a:t>the remaining regions by end of ………………………………..</a:t>
            </a:r>
            <a:endParaRPr lang="en-ZA" sz="2400" dirty="0">
              <a:ea typeface="Calibri" panose="020F0502020204030204" pitchFamily="34" charset="0"/>
              <a:cs typeface="Times New Roman" panose="02020603050405020304" pitchFamily="18" charset="0"/>
            </a:endParaRPr>
          </a:p>
          <a:p>
            <a:pPr marL="0" indent="0" algn="just">
              <a:buNone/>
            </a:pPr>
            <a:r>
              <a:rPr lang="en-US" sz="2400" b="1" dirty="0" smtClean="0">
                <a:latin typeface="Arial" panose="020B0604020202020204" pitchFamily="34" charset="0"/>
                <a:cs typeface="Arial" panose="020B0604020202020204" pitchFamily="34" charset="0"/>
              </a:rPr>
              <a:t>Implementation phase – </a:t>
            </a:r>
          </a:p>
          <a:p>
            <a:pPr algn="just">
              <a:buFont typeface="Wingdings" panose="05000000000000000000" pitchFamily="2" charset="2"/>
              <a:buChar char="ü"/>
            </a:pPr>
            <a:r>
              <a:rPr lang="en-ZA" sz="2400" dirty="0"/>
              <a:t>Implementation of new Administrative tools by all in the </a:t>
            </a:r>
            <a:r>
              <a:rPr lang="en-ZA" sz="2400" dirty="0" smtClean="0"/>
              <a:t>province (</a:t>
            </a:r>
            <a:r>
              <a:rPr lang="en-ZA" sz="2400" smtClean="0">
                <a:solidFill>
                  <a:srgbClr val="FF0000"/>
                </a:solidFill>
              </a:rPr>
              <a:t>April 2021)</a:t>
            </a:r>
            <a:endParaRPr lang="en-ZA" sz="2400" dirty="0" smtClean="0">
              <a:solidFill>
                <a:srgbClr val="FF0000"/>
              </a:solidFill>
            </a:endParaRPr>
          </a:p>
          <a:p>
            <a:pPr algn="just">
              <a:buFont typeface="Wingdings" panose="05000000000000000000" pitchFamily="2" charset="2"/>
              <a:buChar char="ü"/>
            </a:pPr>
            <a:r>
              <a:rPr lang="en-US" sz="2400" b="1" dirty="0" smtClean="0">
                <a:latin typeface="Arial" panose="020B0604020202020204" pitchFamily="34" charset="0"/>
                <a:cs typeface="Arial" panose="020B0604020202020204" pitchFamily="34" charset="0"/>
              </a:rPr>
              <a:t>Monitoring and reporting  </a:t>
            </a:r>
          </a:p>
          <a:p>
            <a:pPr algn="just">
              <a:buFont typeface="Wingdings" panose="05000000000000000000" pitchFamily="2" charset="2"/>
              <a:buChar char="ü"/>
            </a:pPr>
            <a:r>
              <a:rPr lang="en-ZA" sz="2400" dirty="0" smtClean="0"/>
              <a:t>Monitoring and Evaluation </a:t>
            </a:r>
            <a:r>
              <a:rPr lang="en-ZA" sz="2400" dirty="0"/>
              <a:t>of implementation by all.</a:t>
            </a:r>
            <a:endParaRPr lang="en-ZA" sz="2400" dirty="0">
              <a:latin typeface="Arial" panose="020B0604020202020204" pitchFamily="34" charset="0"/>
              <a:cs typeface="Arial" panose="020B0604020202020204" pitchFamily="34" charset="0"/>
            </a:endParaRPr>
          </a:p>
          <a:p>
            <a:pPr>
              <a:buFont typeface="Wingdings" panose="05000000000000000000" pitchFamily="2" charset="2"/>
              <a:buChar char="ü"/>
            </a:pPr>
            <a:endParaRPr lang="en-US" dirty="0" smtClean="0"/>
          </a:p>
          <a:p>
            <a:pPr>
              <a:buFont typeface="Wingdings" panose="05000000000000000000" pitchFamily="2" charset="2"/>
              <a:buChar char="ü"/>
            </a:pPr>
            <a:endParaRPr lang="en-US" dirty="0" smtClean="0"/>
          </a:p>
          <a:p>
            <a:pPr>
              <a:buFont typeface="Wingdings" panose="05000000000000000000" pitchFamily="2" charset="2"/>
              <a:buChar char="ü"/>
            </a:pPr>
            <a:endParaRPr lang="en-ZA" dirty="0"/>
          </a:p>
        </p:txBody>
      </p:sp>
    </p:spTree>
    <p:extLst>
      <p:ext uri="{BB962C8B-B14F-4D97-AF65-F5344CB8AC3E}">
        <p14:creationId xmlns:p14="http://schemas.microsoft.com/office/powerpoint/2010/main" val="69583691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ZA" sz="3200" b="1" dirty="0" smtClean="0">
                <a:latin typeface="Arial" panose="020B0604020202020204" pitchFamily="34" charset="0"/>
                <a:cs typeface="Arial" panose="020B0604020202020204" pitchFamily="34" charset="0"/>
              </a:rPr>
              <a:t>TOT SIENS</a:t>
            </a:r>
            <a:endParaRPr lang="en-ZA" sz="3200" b="1"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lstStyle/>
          <a:p>
            <a:endParaRPr lang="en-ZA" dirty="0"/>
          </a:p>
        </p:txBody>
      </p:sp>
    </p:spTree>
    <p:extLst>
      <p:ext uri="{BB962C8B-B14F-4D97-AF65-F5344CB8AC3E}">
        <p14:creationId xmlns:p14="http://schemas.microsoft.com/office/powerpoint/2010/main" val="3033598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838200" y="274639"/>
            <a:ext cx="8229600" cy="918895"/>
          </a:xfrm>
        </p:spPr>
        <p:txBody>
          <a:bodyPr/>
          <a:lstStyle/>
          <a:p>
            <a:r>
              <a:rPr lang="en-ZA" b="1" dirty="0" smtClean="0">
                <a:latin typeface="Arial Black" panose="020B0A04020102020204" pitchFamily="34" charset="0"/>
              </a:rPr>
              <a:t>Conceptual Framework</a:t>
            </a:r>
            <a:endParaRPr lang="en-ZA" b="1" dirty="0">
              <a:latin typeface="Arial Black" panose="020B0A04020102020204" pitchFamily="34" charset="0"/>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4190885890"/>
              </p:ext>
            </p:extLst>
          </p:nvPr>
        </p:nvGraphicFramePr>
        <p:xfrm>
          <a:off x="510381" y="991404"/>
          <a:ext cx="8885238"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078103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4624"/>
            <a:ext cx="8229600" cy="1143000"/>
          </a:xfrm>
        </p:spPr>
        <p:txBody>
          <a:bodyPr>
            <a:normAutofit/>
          </a:bodyPr>
          <a:lstStyle/>
          <a:p>
            <a:r>
              <a:rPr lang="en-ZA" sz="3200" b="1" dirty="0" smtClean="0"/>
              <a:t>CONCEPTUAL FRAMEWORK …. </a:t>
            </a:r>
            <a:endParaRPr lang="en-ZA" sz="3200" b="1" dirty="0"/>
          </a:p>
        </p:txBody>
      </p:sp>
      <p:sp>
        <p:nvSpPr>
          <p:cNvPr id="3" name="Content Placeholder 2"/>
          <p:cNvSpPr>
            <a:spLocks noGrp="1"/>
          </p:cNvSpPr>
          <p:nvPr>
            <p:ph idx="1"/>
          </p:nvPr>
        </p:nvSpPr>
        <p:spPr>
          <a:xfrm>
            <a:off x="413885" y="1340769"/>
            <a:ext cx="9057373" cy="4525963"/>
          </a:xfrm>
        </p:spPr>
        <p:txBody>
          <a:bodyPr>
            <a:noAutofit/>
          </a:bodyPr>
          <a:lstStyle/>
          <a:p>
            <a:r>
              <a:rPr lang="en-ZA" sz="2400" dirty="0"/>
              <a:t>The </a:t>
            </a:r>
            <a:r>
              <a:rPr lang="en-ZA" sz="2400" i="1" dirty="0"/>
              <a:t>Integrated Service Delivery Model </a:t>
            </a:r>
            <a:r>
              <a:rPr lang="en-ZA" sz="2400" dirty="0"/>
              <a:t>indicating the </a:t>
            </a:r>
            <a:r>
              <a:rPr lang="en-US" altLang="en-US" sz="2400" dirty="0"/>
              <a:t>nature, scope, extent and level at which services are rendered – see </a:t>
            </a:r>
            <a:r>
              <a:rPr lang="en-US" altLang="en-US" sz="2400" i="1" dirty="0"/>
              <a:t>Figure </a:t>
            </a:r>
            <a:r>
              <a:rPr lang="en-US" altLang="en-US" sz="2400" i="1" dirty="0" smtClean="0"/>
              <a:t>1</a:t>
            </a:r>
            <a:endParaRPr lang="en-ZA" sz="2400" dirty="0" smtClean="0"/>
          </a:p>
          <a:p>
            <a:r>
              <a:rPr lang="en-ZA" sz="2400" dirty="0" smtClean="0"/>
              <a:t>The </a:t>
            </a:r>
            <a:r>
              <a:rPr lang="en-ZA" sz="2400" i="1" dirty="0"/>
              <a:t>Framework for Social Welfare Services </a:t>
            </a:r>
            <a:r>
              <a:rPr lang="en-ZA" sz="2400" dirty="0"/>
              <a:t>(2013) unpacks services to beneficiaries in terms of strategic focus areas, basket of services, levels and systems of intervention, life stages and generic intervention processes – See </a:t>
            </a:r>
            <a:r>
              <a:rPr lang="en-ZA" sz="2400" i="1" dirty="0"/>
              <a:t>Figure </a:t>
            </a:r>
            <a:r>
              <a:rPr lang="en-ZA" sz="2400" i="1" dirty="0" smtClean="0"/>
              <a:t>2</a:t>
            </a:r>
            <a:endParaRPr lang="en-ZA" sz="2400" i="1" dirty="0"/>
          </a:p>
          <a:p>
            <a:r>
              <a:rPr lang="en-ZA" sz="2400" dirty="0"/>
              <a:t>The </a:t>
            </a:r>
            <a:r>
              <a:rPr lang="en-ZA" sz="2400" i="1" dirty="0"/>
              <a:t>Generic Intervention Processes</a:t>
            </a:r>
            <a:r>
              <a:rPr lang="en-ZA" sz="2400" dirty="0"/>
              <a:t> documents business processes, which are a collection of related / structured activities that produce a specific output for the service beneficiary – see </a:t>
            </a:r>
            <a:r>
              <a:rPr lang="en-ZA" sz="2400" i="1" dirty="0"/>
              <a:t>Figure </a:t>
            </a:r>
            <a:r>
              <a:rPr lang="en-ZA" sz="2400" i="1" dirty="0" smtClean="0"/>
              <a:t>3</a:t>
            </a:r>
            <a:endParaRPr lang="en-ZA" sz="2400" i="1" dirty="0"/>
          </a:p>
          <a:p>
            <a:pPr marL="0" indent="0">
              <a:buNone/>
            </a:pPr>
            <a:endParaRPr lang="en-ZA" sz="2800" i="1" dirty="0"/>
          </a:p>
          <a:p>
            <a:endParaRPr lang="en-ZA" sz="2800" dirty="0"/>
          </a:p>
          <a:p>
            <a:endParaRPr lang="en-ZA" sz="2800" dirty="0"/>
          </a:p>
        </p:txBody>
      </p:sp>
    </p:spTree>
    <p:extLst>
      <p:ext uri="{BB962C8B-B14F-4D97-AF65-F5344CB8AC3E}">
        <p14:creationId xmlns:p14="http://schemas.microsoft.com/office/powerpoint/2010/main" val="38259246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09600" y="152400"/>
            <a:ext cx="8153400" cy="609600"/>
          </a:xfrm>
        </p:spPr>
        <p:txBody>
          <a:bodyPr/>
          <a:lstStyle/>
          <a:p>
            <a:r>
              <a:rPr lang="en-US" altLang="en-US" sz="3000" b="1">
                <a:latin typeface="Arial" panose="020B0604020202020204" pitchFamily="34" charset="0"/>
              </a:rPr>
              <a:t>INTEGRATED SERVICE DELIVERY MODEL</a:t>
            </a:r>
          </a:p>
        </p:txBody>
      </p:sp>
      <p:sp>
        <p:nvSpPr>
          <p:cNvPr id="75779" name="Rectangle 3"/>
          <p:cNvSpPr>
            <a:spLocks noGrp="1" noChangeArrowheads="1"/>
          </p:cNvSpPr>
          <p:nvPr>
            <p:ph type="body" idx="1"/>
          </p:nvPr>
        </p:nvSpPr>
        <p:spPr>
          <a:xfrm>
            <a:off x="381000" y="836614"/>
            <a:ext cx="9144000" cy="5792787"/>
          </a:xfrm>
        </p:spPr>
        <p:txBody>
          <a:bodyPr>
            <a:normAutofit/>
          </a:bodyPr>
          <a:lstStyle/>
          <a:p>
            <a:pPr marL="0" indent="0">
              <a:buNone/>
            </a:pPr>
            <a:r>
              <a:rPr lang="en-US" altLang="en-US" sz="2400" b="1" dirty="0" smtClean="0"/>
              <a:t>Figure 1</a:t>
            </a:r>
            <a:endParaRPr lang="en-US" altLang="en-US" sz="2400" b="1" dirty="0"/>
          </a:p>
        </p:txBody>
      </p:sp>
      <p:grpSp>
        <p:nvGrpSpPr>
          <p:cNvPr id="75780" name="Group 4"/>
          <p:cNvGrpSpPr>
            <a:grpSpLocks/>
          </p:cNvGrpSpPr>
          <p:nvPr/>
        </p:nvGrpSpPr>
        <p:grpSpPr bwMode="auto">
          <a:xfrm>
            <a:off x="1600200" y="914401"/>
            <a:ext cx="6878638" cy="5267325"/>
            <a:chOff x="1008" y="1059"/>
            <a:chExt cx="3768" cy="2733"/>
          </a:xfrm>
        </p:grpSpPr>
        <p:sp>
          <p:nvSpPr>
            <p:cNvPr id="75781" name="AutoShape 5"/>
            <p:cNvSpPr>
              <a:spLocks noChangeAspect="1" noChangeArrowheads="1"/>
            </p:cNvSpPr>
            <p:nvPr/>
          </p:nvSpPr>
          <p:spPr bwMode="auto">
            <a:xfrm>
              <a:off x="1915" y="1617"/>
              <a:ext cx="1942" cy="1675"/>
            </a:xfrm>
            <a:prstGeom prst="triangle">
              <a:avLst>
                <a:gd name="adj" fmla="val 50000"/>
              </a:avLst>
            </a:prstGeom>
            <a:solidFill>
              <a:srgbClr val="CCCCFF"/>
            </a:solidFill>
            <a:ln w="9525">
              <a:solidFill>
                <a:srgbClr val="000000"/>
              </a:solidFill>
              <a:miter lim="800000"/>
              <a:headEnd/>
              <a:tailEnd/>
            </a:ln>
          </p:spPr>
          <p:txBody>
            <a:bodyPr/>
            <a:lstStyle/>
            <a:p>
              <a:pPr eaLnBrk="1" hangingPunct="1"/>
              <a:r>
                <a:rPr lang="en-US" altLang="en-US" b="1" u="sng">
                  <a:cs typeface="Arial" panose="020B0604020202020204" pitchFamily="34" charset="0"/>
                </a:rPr>
                <a:t>Client Groups</a:t>
              </a:r>
              <a:r>
                <a:rPr lang="en-US" altLang="en-US" b="1">
                  <a:cs typeface="Arial" panose="020B0604020202020204" pitchFamily="34" charset="0"/>
                </a:rPr>
                <a:t>:</a:t>
              </a:r>
            </a:p>
            <a:p>
              <a:pPr eaLnBrk="1" hangingPunct="1"/>
              <a:r>
                <a:rPr lang="en-US" altLang="en-US" b="1">
                  <a:cs typeface="Arial" panose="020B0604020202020204" pitchFamily="34" charset="0"/>
                </a:rPr>
                <a:t>Poorest of the poor</a:t>
              </a:r>
            </a:p>
            <a:p>
              <a:pPr eaLnBrk="1" hangingPunct="1"/>
              <a:r>
                <a:rPr lang="en-US" altLang="en-US" b="1">
                  <a:cs typeface="Arial" panose="020B0604020202020204" pitchFamily="34" charset="0"/>
                </a:rPr>
                <a:t>Marginalised</a:t>
              </a:r>
            </a:p>
            <a:p>
              <a:pPr eaLnBrk="1" hangingPunct="1"/>
              <a:r>
                <a:rPr lang="en-US" altLang="en-US" b="1">
                  <a:cs typeface="Arial" panose="020B0604020202020204" pitchFamily="34" charset="0"/>
                </a:rPr>
                <a:t>Vulnerable</a:t>
              </a:r>
            </a:p>
          </p:txBody>
        </p:sp>
        <p:sp>
          <p:nvSpPr>
            <p:cNvPr id="75782" name="Oval 6"/>
            <p:cNvSpPr>
              <a:spLocks noChangeArrowheads="1"/>
            </p:cNvSpPr>
            <p:nvPr/>
          </p:nvSpPr>
          <p:spPr bwMode="auto">
            <a:xfrm>
              <a:off x="1008" y="3234"/>
              <a:ext cx="1116" cy="558"/>
            </a:xfrm>
            <a:prstGeom prst="ellipse">
              <a:avLst/>
            </a:prstGeom>
            <a:solidFill>
              <a:srgbClr val="FFFFCC"/>
            </a:solidFill>
            <a:ln w="9525">
              <a:solidFill>
                <a:srgbClr val="000000"/>
              </a:solidFill>
              <a:round/>
              <a:headEnd/>
              <a:tailEnd/>
            </a:ln>
          </p:spPr>
          <p:txBody>
            <a:bodyPr/>
            <a:lstStyle/>
            <a:p>
              <a:pPr eaLnBrk="1" hangingPunct="1"/>
              <a:r>
                <a:rPr lang="en-US" altLang="en-US" b="1">
                  <a:cs typeface="Arial" panose="020B0604020202020204" pitchFamily="34" charset="0"/>
                </a:rPr>
                <a:t>Social Security</a:t>
              </a:r>
            </a:p>
          </p:txBody>
        </p:sp>
        <p:sp>
          <p:nvSpPr>
            <p:cNvPr id="75783" name="Oval 7"/>
            <p:cNvSpPr>
              <a:spLocks noChangeArrowheads="1"/>
            </p:cNvSpPr>
            <p:nvPr/>
          </p:nvSpPr>
          <p:spPr bwMode="auto">
            <a:xfrm>
              <a:off x="2334" y="1059"/>
              <a:ext cx="1116" cy="558"/>
            </a:xfrm>
            <a:prstGeom prst="ellipse">
              <a:avLst/>
            </a:prstGeom>
            <a:solidFill>
              <a:srgbClr val="FFBE7D"/>
            </a:solidFill>
            <a:ln w="9525">
              <a:solidFill>
                <a:srgbClr val="000000"/>
              </a:solidFill>
              <a:round/>
              <a:headEnd/>
              <a:tailEnd/>
            </a:ln>
          </p:spPr>
          <p:txBody>
            <a:bodyPr/>
            <a:lstStyle/>
            <a:p>
              <a:pPr eaLnBrk="1" hangingPunct="1"/>
              <a:r>
                <a:rPr lang="en-US" altLang="en-US" b="1">
                  <a:cs typeface="Arial" panose="020B0604020202020204" pitchFamily="34" charset="0"/>
                </a:rPr>
                <a:t>Social welfare services</a:t>
              </a:r>
            </a:p>
          </p:txBody>
        </p:sp>
        <p:sp>
          <p:nvSpPr>
            <p:cNvPr id="75784" name="Oval 8"/>
            <p:cNvSpPr>
              <a:spLocks noChangeArrowheads="1"/>
            </p:cNvSpPr>
            <p:nvPr/>
          </p:nvSpPr>
          <p:spPr bwMode="auto">
            <a:xfrm>
              <a:off x="3660" y="3234"/>
              <a:ext cx="1116" cy="558"/>
            </a:xfrm>
            <a:prstGeom prst="ellipse">
              <a:avLst/>
            </a:prstGeom>
            <a:solidFill>
              <a:srgbClr val="D8EBB3"/>
            </a:solidFill>
            <a:ln w="9525">
              <a:solidFill>
                <a:srgbClr val="000000"/>
              </a:solidFill>
              <a:round/>
              <a:headEnd/>
              <a:tailEnd/>
            </a:ln>
          </p:spPr>
          <p:txBody>
            <a:bodyPr/>
            <a:lstStyle/>
            <a:p>
              <a:pPr eaLnBrk="1" hangingPunct="1"/>
              <a:r>
                <a:rPr lang="en-US" altLang="en-US" b="1">
                  <a:cs typeface="Arial" panose="020B0604020202020204" pitchFamily="34" charset="0"/>
                </a:rPr>
                <a:t>Community Development</a:t>
              </a:r>
            </a:p>
          </p:txBody>
        </p:sp>
      </p:grpSp>
    </p:spTree>
    <p:extLst>
      <p:ext uri="{BB962C8B-B14F-4D97-AF65-F5344CB8AC3E}">
        <p14:creationId xmlns:p14="http://schemas.microsoft.com/office/powerpoint/2010/main" val="41492524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ext Box 2"/>
          <p:cNvSpPr txBox="1">
            <a:spLocks noChangeArrowheads="1"/>
          </p:cNvSpPr>
          <p:nvPr/>
        </p:nvSpPr>
        <p:spPr bwMode="auto">
          <a:xfrm>
            <a:off x="381000" y="1"/>
            <a:ext cx="9144000" cy="823913"/>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spAutoFit/>
          </a:bodyPr>
          <a:lstStyle/>
          <a:p>
            <a:pPr algn="ctr">
              <a:lnSpc>
                <a:spcPct val="150000"/>
              </a:lnSpc>
              <a:spcBef>
                <a:spcPct val="50000"/>
              </a:spcBef>
            </a:pPr>
            <a:r>
              <a:rPr lang="en-US" altLang="en-US" sz="3200" b="1">
                <a:solidFill>
                  <a:srgbClr val="FF9900"/>
                </a:solidFill>
              </a:rPr>
              <a:t>INTEGRATED SERVICE DELIVERY</a:t>
            </a:r>
          </a:p>
        </p:txBody>
      </p:sp>
      <p:grpSp>
        <p:nvGrpSpPr>
          <p:cNvPr id="117763" name="Group 3"/>
          <p:cNvGrpSpPr>
            <a:grpSpLocks/>
          </p:cNvGrpSpPr>
          <p:nvPr/>
        </p:nvGrpSpPr>
        <p:grpSpPr bwMode="auto">
          <a:xfrm>
            <a:off x="914400" y="990600"/>
            <a:ext cx="8077200" cy="4953000"/>
            <a:chOff x="624" y="1008"/>
            <a:chExt cx="4032" cy="2304"/>
          </a:xfrm>
        </p:grpSpPr>
        <p:sp>
          <p:nvSpPr>
            <p:cNvPr id="117764" name="Text Box 4"/>
            <p:cNvSpPr txBox="1">
              <a:spLocks noChangeArrowheads="1"/>
            </p:cNvSpPr>
            <p:nvPr/>
          </p:nvSpPr>
          <p:spPr bwMode="auto">
            <a:xfrm>
              <a:off x="624" y="1440"/>
              <a:ext cx="432" cy="504"/>
            </a:xfrm>
            <a:prstGeom prst="rect">
              <a:avLst/>
            </a:prstGeom>
            <a:solidFill>
              <a:schemeClr val="tx1"/>
            </a:solidFill>
            <a:ln w="9525">
              <a:solidFill>
                <a:srgbClr val="000000"/>
              </a:solidFill>
              <a:miter lim="800000"/>
              <a:headEnd/>
              <a:tailEnd/>
            </a:ln>
          </p:spPr>
          <p:txBody>
            <a:bodyPr/>
            <a:lstStyle/>
            <a:p>
              <a:endParaRPr lang="en-GB" altLang="en-US" sz="1400" b="1">
                <a:solidFill>
                  <a:schemeClr val="bg1"/>
                </a:solidFill>
              </a:endParaRPr>
            </a:p>
            <a:p>
              <a:pPr algn="ctr"/>
              <a:r>
                <a:rPr lang="en-GB" altLang="en-US" sz="1400" b="1">
                  <a:solidFill>
                    <a:schemeClr val="bg1"/>
                  </a:solidFill>
                </a:rPr>
                <a:t>Point of Entry</a:t>
              </a:r>
              <a:endParaRPr lang="en-US" altLang="en-US" sz="1400">
                <a:solidFill>
                  <a:schemeClr val="bg1"/>
                </a:solidFill>
              </a:endParaRPr>
            </a:p>
          </p:txBody>
        </p:sp>
        <p:sp>
          <p:nvSpPr>
            <p:cNvPr id="117765" name="Text Box 5"/>
            <p:cNvSpPr txBox="1">
              <a:spLocks noChangeArrowheads="1"/>
            </p:cNvSpPr>
            <p:nvPr/>
          </p:nvSpPr>
          <p:spPr bwMode="auto">
            <a:xfrm>
              <a:off x="1200" y="1512"/>
              <a:ext cx="720" cy="439"/>
            </a:xfrm>
            <a:prstGeom prst="rect">
              <a:avLst/>
            </a:prstGeom>
            <a:solidFill>
              <a:srgbClr val="FFFF00"/>
            </a:solidFill>
            <a:ln w="9525">
              <a:solidFill>
                <a:srgbClr val="000000"/>
              </a:solidFill>
              <a:miter lim="800000"/>
              <a:headEnd/>
              <a:tailEnd/>
            </a:ln>
          </p:spPr>
          <p:txBody>
            <a:bodyPr/>
            <a:lstStyle/>
            <a:p>
              <a:pPr algn="ctr"/>
              <a:r>
                <a:rPr lang="en-GB" altLang="en-US" sz="1400" b="1"/>
                <a:t>Assessment by Social Service Professionals</a:t>
              </a:r>
              <a:endParaRPr lang="en-US" altLang="en-US" sz="1400" b="1"/>
            </a:p>
          </p:txBody>
        </p:sp>
        <p:sp>
          <p:nvSpPr>
            <p:cNvPr id="117766" name="Text Box 6"/>
            <p:cNvSpPr txBox="1">
              <a:spLocks noChangeArrowheads="1"/>
            </p:cNvSpPr>
            <p:nvPr/>
          </p:nvSpPr>
          <p:spPr bwMode="auto">
            <a:xfrm>
              <a:off x="2064" y="1150"/>
              <a:ext cx="504" cy="360"/>
            </a:xfrm>
            <a:prstGeom prst="rect">
              <a:avLst/>
            </a:prstGeom>
            <a:solidFill>
              <a:srgbClr val="FFCC00"/>
            </a:solidFill>
            <a:ln w="9525">
              <a:solidFill>
                <a:srgbClr val="000000"/>
              </a:solidFill>
              <a:miter lim="800000"/>
              <a:headEnd/>
              <a:tailEnd/>
            </a:ln>
          </p:spPr>
          <p:txBody>
            <a:bodyPr/>
            <a:lstStyle/>
            <a:p>
              <a:pPr algn="ctr"/>
              <a:r>
                <a:rPr lang="en-ZA" altLang="en-US" sz="1400" b="1"/>
                <a:t>Social Security</a:t>
              </a:r>
              <a:endParaRPr lang="en-US" altLang="en-US" sz="1400"/>
            </a:p>
          </p:txBody>
        </p:sp>
        <p:sp>
          <p:nvSpPr>
            <p:cNvPr id="117767" name="Text Box 7"/>
            <p:cNvSpPr txBox="1">
              <a:spLocks noChangeArrowheads="1"/>
            </p:cNvSpPr>
            <p:nvPr/>
          </p:nvSpPr>
          <p:spPr bwMode="auto">
            <a:xfrm>
              <a:off x="2064" y="1944"/>
              <a:ext cx="504" cy="432"/>
            </a:xfrm>
            <a:prstGeom prst="rect">
              <a:avLst/>
            </a:prstGeom>
            <a:solidFill>
              <a:srgbClr val="FFCC00"/>
            </a:solidFill>
            <a:ln w="9525">
              <a:solidFill>
                <a:srgbClr val="000000"/>
              </a:solidFill>
              <a:miter lim="800000"/>
              <a:headEnd/>
              <a:tailEnd/>
            </a:ln>
          </p:spPr>
          <p:txBody>
            <a:bodyPr/>
            <a:lstStyle/>
            <a:p>
              <a:pPr algn="ctr"/>
              <a:r>
                <a:rPr lang="en-GB" altLang="en-US" sz="1400" b="1"/>
                <a:t>Social </a:t>
              </a:r>
            </a:p>
            <a:p>
              <a:pPr algn="ctr"/>
              <a:r>
                <a:rPr lang="en-GB" altLang="en-US" sz="1400" b="1"/>
                <a:t>Services</a:t>
              </a:r>
              <a:endParaRPr lang="en-US" altLang="en-US" sz="1400"/>
            </a:p>
          </p:txBody>
        </p:sp>
        <p:sp>
          <p:nvSpPr>
            <p:cNvPr id="117768" name="Text Box 8"/>
            <p:cNvSpPr txBox="1">
              <a:spLocks noChangeArrowheads="1"/>
            </p:cNvSpPr>
            <p:nvPr/>
          </p:nvSpPr>
          <p:spPr bwMode="auto">
            <a:xfrm>
              <a:off x="3504" y="1296"/>
              <a:ext cx="720" cy="936"/>
            </a:xfrm>
            <a:prstGeom prst="rect">
              <a:avLst/>
            </a:prstGeom>
            <a:solidFill>
              <a:srgbClr val="FFFF00"/>
            </a:solidFill>
            <a:ln w="9525">
              <a:solidFill>
                <a:srgbClr val="000000"/>
              </a:solidFill>
              <a:miter lim="800000"/>
              <a:headEnd/>
              <a:tailEnd/>
            </a:ln>
          </p:spPr>
          <p:txBody>
            <a:bodyPr/>
            <a:lstStyle/>
            <a:p>
              <a:pPr algn="ctr"/>
              <a:r>
                <a:rPr lang="en-ZA" altLang="en-US" sz="1400" b="1"/>
                <a:t>Development:</a:t>
              </a:r>
            </a:p>
            <a:p>
              <a:r>
                <a:rPr lang="en-ZA" altLang="en-US" sz="1400" b="1"/>
                <a:t>-Skills  </a:t>
              </a:r>
            </a:p>
            <a:p>
              <a:r>
                <a:rPr lang="en-ZA" altLang="en-US" sz="1400" b="1"/>
                <a:t>  Development</a:t>
              </a:r>
            </a:p>
            <a:p>
              <a:r>
                <a:rPr lang="en-ZA" altLang="en-US" sz="1400" b="1"/>
                <a:t>-Food </a:t>
              </a:r>
            </a:p>
            <a:p>
              <a:r>
                <a:rPr lang="en-ZA" altLang="en-US" sz="1400" b="1"/>
                <a:t>  Production</a:t>
              </a:r>
            </a:p>
            <a:p>
              <a:r>
                <a:rPr lang="en-ZA" altLang="en-US" sz="1400" b="1"/>
                <a:t>-Income </a:t>
              </a:r>
            </a:p>
            <a:p>
              <a:r>
                <a:rPr lang="en-ZA" altLang="en-US" sz="1400" b="1"/>
                <a:t>  generating </a:t>
              </a:r>
            </a:p>
            <a:p>
              <a:r>
                <a:rPr lang="en-ZA" altLang="en-US" sz="1400" b="1"/>
                <a:t>  projects</a:t>
              </a:r>
            </a:p>
            <a:p>
              <a:pPr algn="ctr"/>
              <a:endParaRPr lang="en-ZA" altLang="en-US" sz="1400" b="1"/>
            </a:p>
            <a:p>
              <a:endParaRPr lang="en-US" altLang="en-US" sz="1400" b="1"/>
            </a:p>
          </p:txBody>
        </p:sp>
        <p:sp>
          <p:nvSpPr>
            <p:cNvPr id="117769" name="Text Box 9"/>
            <p:cNvSpPr txBox="1">
              <a:spLocks noChangeArrowheads="1"/>
            </p:cNvSpPr>
            <p:nvPr/>
          </p:nvSpPr>
          <p:spPr bwMode="auto">
            <a:xfrm>
              <a:off x="4440" y="1239"/>
              <a:ext cx="216" cy="936"/>
            </a:xfrm>
            <a:prstGeom prst="rect">
              <a:avLst/>
            </a:prstGeom>
            <a:solidFill>
              <a:schemeClr val="tx1"/>
            </a:solidFill>
            <a:ln w="9525">
              <a:solidFill>
                <a:srgbClr val="000000"/>
              </a:solidFill>
              <a:miter lim="800000"/>
              <a:headEnd/>
              <a:tailEnd/>
            </a:ln>
          </p:spPr>
          <p:txBody>
            <a:bodyPr vert="eaVert"/>
            <a:lstStyle/>
            <a:p>
              <a:pPr algn="ctr"/>
              <a:r>
                <a:rPr lang="en-GB" altLang="en-US" sz="1600" b="1">
                  <a:solidFill>
                    <a:schemeClr val="bg1"/>
                  </a:solidFill>
                </a:rPr>
                <a:t>E  X  I  T</a:t>
              </a:r>
              <a:endParaRPr lang="en-US" altLang="en-US" sz="1600">
                <a:solidFill>
                  <a:schemeClr val="bg1"/>
                </a:solidFill>
              </a:endParaRPr>
            </a:p>
          </p:txBody>
        </p:sp>
        <p:sp>
          <p:nvSpPr>
            <p:cNvPr id="117770" name="Line 10"/>
            <p:cNvSpPr>
              <a:spLocks noChangeShapeType="1"/>
            </p:cNvSpPr>
            <p:nvPr/>
          </p:nvSpPr>
          <p:spPr bwMode="auto">
            <a:xfrm>
              <a:off x="1056" y="1728"/>
              <a:ext cx="144"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117771" name="Text Box 11"/>
            <p:cNvSpPr txBox="1">
              <a:spLocks noChangeArrowheads="1"/>
            </p:cNvSpPr>
            <p:nvPr/>
          </p:nvSpPr>
          <p:spPr bwMode="auto">
            <a:xfrm>
              <a:off x="2712" y="1440"/>
              <a:ext cx="648" cy="504"/>
            </a:xfrm>
            <a:prstGeom prst="rect">
              <a:avLst/>
            </a:prstGeom>
            <a:solidFill>
              <a:schemeClr val="tx1"/>
            </a:solidFill>
            <a:ln w="9525">
              <a:solidFill>
                <a:srgbClr val="000000"/>
              </a:solidFill>
              <a:miter lim="800000"/>
              <a:headEnd/>
              <a:tailEnd/>
            </a:ln>
          </p:spPr>
          <p:txBody>
            <a:bodyPr/>
            <a:lstStyle/>
            <a:p>
              <a:pPr algn="ctr"/>
              <a:r>
                <a:rPr lang="en-ZA" altLang="en-US" sz="1400" b="1">
                  <a:solidFill>
                    <a:schemeClr val="bg1"/>
                  </a:solidFill>
                </a:rPr>
                <a:t>Beneficiary + Community</a:t>
              </a:r>
            </a:p>
            <a:p>
              <a:pPr algn="ctr"/>
              <a:r>
                <a:rPr lang="en-ZA" altLang="en-US" sz="1400" b="1">
                  <a:solidFill>
                    <a:schemeClr val="bg1"/>
                  </a:solidFill>
                </a:rPr>
                <a:t>Profiling</a:t>
              </a:r>
              <a:endParaRPr lang="en-US" altLang="en-US" sz="1400" b="1">
                <a:solidFill>
                  <a:schemeClr val="bg1"/>
                </a:solidFill>
              </a:endParaRPr>
            </a:p>
          </p:txBody>
        </p:sp>
        <p:sp>
          <p:nvSpPr>
            <p:cNvPr id="117772" name="Line 12"/>
            <p:cNvSpPr>
              <a:spLocks noChangeShapeType="1"/>
            </p:cNvSpPr>
            <p:nvPr/>
          </p:nvSpPr>
          <p:spPr bwMode="auto">
            <a:xfrm flipH="1">
              <a:off x="2568" y="1239"/>
              <a:ext cx="504"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117773" name="Line 13"/>
            <p:cNvSpPr>
              <a:spLocks noChangeShapeType="1"/>
            </p:cNvSpPr>
            <p:nvPr/>
          </p:nvSpPr>
          <p:spPr bwMode="auto">
            <a:xfrm flipH="1">
              <a:off x="2568" y="2160"/>
              <a:ext cx="504"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117774" name="Line 14"/>
            <p:cNvSpPr>
              <a:spLocks noChangeShapeType="1"/>
            </p:cNvSpPr>
            <p:nvPr/>
          </p:nvSpPr>
          <p:spPr bwMode="auto">
            <a:xfrm flipV="1">
              <a:off x="1560" y="1239"/>
              <a:ext cx="0" cy="28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117775" name="Line 15"/>
            <p:cNvSpPr>
              <a:spLocks noChangeShapeType="1"/>
            </p:cNvSpPr>
            <p:nvPr/>
          </p:nvSpPr>
          <p:spPr bwMode="auto">
            <a:xfrm>
              <a:off x="1560" y="1239"/>
              <a:ext cx="504"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117776" name="Line 16"/>
            <p:cNvSpPr>
              <a:spLocks noChangeShapeType="1"/>
            </p:cNvSpPr>
            <p:nvPr/>
          </p:nvSpPr>
          <p:spPr bwMode="auto">
            <a:xfrm>
              <a:off x="1560" y="1944"/>
              <a:ext cx="0" cy="21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117777" name="Line 17"/>
            <p:cNvSpPr>
              <a:spLocks noChangeShapeType="1"/>
            </p:cNvSpPr>
            <p:nvPr/>
          </p:nvSpPr>
          <p:spPr bwMode="auto">
            <a:xfrm>
              <a:off x="1560" y="2160"/>
              <a:ext cx="504"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117778" name="Line 18"/>
            <p:cNvSpPr>
              <a:spLocks noChangeShapeType="1"/>
            </p:cNvSpPr>
            <p:nvPr/>
          </p:nvSpPr>
          <p:spPr bwMode="auto">
            <a:xfrm>
              <a:off x="2280" y="1512"/>
              <a:ext cx="0" cy="432"/>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117779" name="Line 19"/>
            <p:cNvSpPr>
              <a:spLocks noChangeShapeType="1"/>
            </p:cNvSpPr>
            <p:nvPr/>
          </p:nvSpPr>
          <p:spPr bwMode="auto">
            <a:xfrm>
              <a:off x="3072" y="1239"/>
              <a:ext cx="0" cy="21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117780" name="Line 20"/>
            <p:cNvSpPr>
              <a:spLocks noChangeShapeType="1"/>
            </p:cNvSpPr>
            <p:nvPr/>
          </p:nvSpPr>
          <p:spPr bwMode="auto">
            <a:xfrm flipV="1">
              <a:off x="3072" y="1944"/>
              <a:ext cx="0" cy="21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117781" name="Line 21"/>
            <p:cNvSpPr>
              <a:spLocks noChangeShapeType="1"/>
            </p:cNvSpPr>
            <p:nvPr/>
          </p:nvSpPr>
          <p:spPr bwMode="auto">
            <a:xfrm>
              <a:off x="2352" y="1008"/>
              <a:ext cx="165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117782" name="Line 22"/>
            <p:cNvSpPr>
              <a:spLocks noChangeShapeType="1"/>
            </p:cNvSpPr>
            <p:nvPr/>
          </p:nvSpPr>
          <p:spPr bwMode="auto">
            <a:xfrm>
              <a:off x="2352" y="1008"/>
              <a:ext cx="0" cy="14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117783" name="Line 23"/>
            <p:cNvSpPr>
              <a:spLocks noChangeShapeType="1"/>
            </p:cNvSpPr>
            <p:nvPr/>
          </p:nvSpPr>
          <p:spPr bwMode="auto">
            <a:xfrm>
              <a:off x="4008" y="1008"/>
              <a:ext cx="0" cy="28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117784" name="Line 24"/>
            <p:cNvSpPr>
              <a:spLocks noChangeShapeType="1"/>
            </p:cNvSpPr>
            <p:nvPr/>
          </p:nvSpPr>
          <p:spPr bwMode="auto">
            <a:xfrm>
              <a:off x="2280" y="2520"/>
              <a:ext cx="18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ZA"/>
            </a:p>
          </p:txBody>
        </p:sp>
        <p:sp>
          <p:nvSpPr>
            <p:cNvPr id="117785" name="Line 25"/>
            <p:cNvSpPr>
              <a:spLocks noChangeShapeType="1"/>
            </p:cNvSpPr>
            <p:nvPr/>
          </p:nvSpPr>
          <p:spPr bwMode="auto">
            <a:xfrm flipV="1">
              <a:off x="2280" y="2376"/>
              <a:ext cx="0" cy="14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117786" name="Line 26"/>
            <p:cNvSpPr>
              <a:spLocks noChangeShapeType="1"/>
            </p:cNvSpPr>
            <p:nvPr/>
          </p:nvSpPr>
          <p:spPr bwMode="auto">
            <a:xfrm flipV="1">
              <a:off x="4080" y="2232"/>
              <a:ext cx="0" cy="28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117787" name="Line 27"/>
            <p:cNvSpPr>
              <a:spLocks noChangeShapeType="1"/>
            </p:cNvSpPr>
            <p:nvPr/>
          </p:nvSpPr>
          <p:spPr bwMode="auto">
            <a:xfrm>
              <a:off x="4224" y="1560"/>
              <a:ext cx="21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ZA"/>
            </a:p>
          </p:txBody>
        </p:sp>
        <p:sp>
          <p:nvSpPr>
            <p:cNvPr id="117788" name="AutoShape 28"/>
            <p:cNvSpPr>
              <a:spLocks noChangeArrowheads="1"/>
            </p:cNvSpPr>
            <p:nvPr/>
          </p:nvSpPr>
          <p:spPr bwMode="auto">
            <a:xfrm>
              <a:off x="768" y="2592"/>
              <a:ext cx="3888" cy="720"/>
            </a:xfrm>
            <a:prstGeom prst="leftRightArrow">
              <a:avLst>
                <a:gd name="adj1" fmla="val 23806"/>
                <a:gd name="adj2" fmla="val 108000"/>
              </a:avLst>
            </a:prstGeom>
            <a:solidFill>
              <a:schemeClr val="tx1"/>
            </a:solidFill>
            <a:ln w="9525">
              <a:solidFill>
                <a:srgbClr val="000000"/>
              </a:solidFill>
              <a:miter lim="800000"/>
              <a:headEnd/>
              <a:tailEnd/>
            </a:ln>
          </p:spPr>
          <p:txBody>
            <a:bodyPr/>
            <a:lstStyle/>
            <a:p>
              <a:endParaRPr lang="en-ZA"/>
            </a:p>
          </p:txBody>
        </p:sp>
        <p:sp>
          <p:nvSpPr>
            <p:cNvPr id="117789" name="Text Box 29"/>
            <p:cNvSpPr txBox="1">
              <a:spLocks noChangeArrowheads="1"/>
            </p:cNvSpPr>
            <p:nvPr/>
          </p:nvSpPr>
          <p:spPr bwMode="auto">
            <a:xfrm>
              <a:off x="2064" y="2880"/>
              <a:ext cx="151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r>
                <a:rPr lang="en-US" altLang="en-US" sz="1400" b="1">
                  <a:solidFill>
                    <a:schemeClr val="bg1"/>
                  </a:solidFill>
                </a:rPr>
                <a:t>Monitoring and Evaluation</a:t>
              </a:r>
            </a:p>
          </p:txBody>
        </p:sp>
      </p:grpSp>
    </p:spTree>
    <p:extLst>
      <p:ext uri="{BB962C8B-B14F-4D97-AF65-F5344CB8AC3E}">
        <p14:creationId xmlns:p14="http://schemas.microsoft.com/office/powerpoint/2010/main" val="4834848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139884"/>
            <a:ext cx="8915400" cy="1143000"/>
          </a:xfrm>
        </p:spPr>
        <p:txBody>
          <a:bodyPr>
            <a:normAutofit/>
          </a:bodyPr>
          <a:lstStyle/>
          <a:p>
            <a:r>
              <a:rPr lang="en-ZA" sz="3200" b="1" dirty="0" smtClean="0"/>
              <a:t>FRAMEWORK FOR SWS</a:t>
            </a:r>
            <a:endParaRPr lang="en-ZA" sz="3200" b="1" dirty="0"/>
          </a:p>
        </p:txBody>
      </p:sp>
      <p:sp>
        <p:nvSpPr>
          <p:cNvPr id="3" name="Content Placeholder 2"/>
          <p:cNvSpPr>
            <a:spLocks noGrp="1"/>
          </p:cNvSpPr>
          <p:nvPr>
            <p:ph idx="1"/>
          </p:nvPr>
        </p:nvSpPr>
        <p:spPr>
          <a:xfrm>
            <a:off x="495300" y="1109312"/>
            <a:ext cx="8915400" cy="4525963"/>
          </a:xfrm>
        </p:spPr>
        <p:txBody>
          <a:bodyPr/>
          <a:lstStyle/>
          <a:p>
            <a:pPr>
              <a:buNone/>
            </a:pPr>
            <a:r>
              <a:rPr lang="en-ZA" altLang="en-US" b="1" dirty="0"/>
              <a:t>GOAL</a:t>
            </a:r>
          </a:p>
          <a:p>
            <a:pPr>
              <a:buNone/>
            </a:pPr>
            <a:r>
              <a:rPr lang="en-ZA" altLang="en-US" dirty="0"/>
              <a:t>To facilitate/guide the implementation of a </a:t>
            </a:r>
            <a:r>
              <a:rPr lang="en-ZA" altLang="en-US" b="1" dirty="0"/>
              <a:t>comprehensive</a:t>
            </a:r>
            <a:r>
              <a:rPr lang="en-ZA" altLang="en-US" dirty="0"/>
              <a:t>, </a:t>
            </a:r>
            <a:r>
              <a:rPr lang="en-ZA" altLang="en-US" b="1" dirty="0"/>
              <a:t>integrated, rights-based</a:t>
            </a:r>
            <a:r>
              <a:rPr lang="en-ZA" altLang="en-US" dirty="0"/>
              <a:t>, </a:t>
            </a:r>
            <a:r>
              <a:rPr lang="en-ZA" altLang="en-US" b="1" dirty="0"/>
              <a:t>well-resourced</a:t>
            </a:r>
            <a:r>
              <a:rPr lang="en-ZA" altLang="en-US" dirty="0"/>
              <a:t>, and </a:t>
            </a:r>
            <a:r>
              <a:rPr lang="en-ZA" altLang="en-US" b="1" dirty="0"/>
              <a:t>quality</a:t>
            </a:r>
            <a:r>
              <a:rPr lang="en-ZA" altLang="en-US" dirty="0"/>
              <a:t> </a:t>
            </a:r>
            <a:r>
              <a:rPr lang="en-ZA" altLang="en-US" b="1" dirty="0"/>
              <a:t>developmenta</a:t>
            </a:r>
            <a:r>
              <a:rPr lang="en-ZA" altLang="en-US" dirty="0"/>
              <a:t>l social welfare services. </a:t>
            </a:r>
            <a:endParaRPr lang="en-US" altLang="en-US" dirty="0"/>
          </a:p>
          <a:p>
            <a:pPr marL="0" indent="0">
              <a:buNone/>
            </a:pPr>
            <a:endParaRPr lang="en-ZA" dirty="0" smtClean="0"/>
          </a:p>
          <a:p>
            <a:pPr marL="0" indent="0">
              <a:buNone/>
            </a:pPr>
            <a:r>
              <a:rPr lang="en-US" altLang="en-US" b="1" dirty="0">
                <a:solidFill>
                  <a:srgbClr val="FF0000"/>
                </a:solidFill>
              </a:rPr>
              <a:t>To be achieved through these objectives</a:t>
            </a:r>
            <a:endParaRPr lang="en-ZA" dirty="0"/>
          </a:p>
          <a:p>
            <a:pPr marL="0" indent="0">
              <a:buNone/>
            </a:pPr>
            <a:endParaRPr lang="en-ZA" dirty="0"/>
          </a:p>
        </p:txBody>
      </p:sp>
    </p:spTree>
    <p:extLst>
      <p:ext uri="{BB962C8B-B14F-4D97-AF65-F5344CB8AC3E}">
        <p14:creationId xmlns:p14="http://schemas.microsoft.com/office/powerpoint/2010/main" val="23854469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6872</TotalTime>
  <Words>1872</Words>
  <Application>Microsoft Office PowerPoint</Application>
  <PresentationFormat>A4 Paper (210x297 mm)</PresentationFormat>
  <Paragraphs>323</Paragraphs>
  <Slides>44</Slides>
  <Notes>4</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51" baseType="lpstr">
      <vt:lpstr>Arial</vt:lpstr>
      <vt:lpstr>Arial Black</vt:lpstr>
      <vt:lpstr>Calibri</vt:lpstr>
      <vt:lpstr>Times New Roman</vt:lpstr>
      <vt:lpstr>Wingdings</vt:lpstr>
      <vt:lpstr>Office Theme</vt:lpstr>
      <vt:lpstr>Slide</vt:lpstr>
      <vt:lpstr>TRAINING ON THE REVISED GENERIC INTERVENTION PROCESS FORMS  - ADMINISTRATIVE TOOLS</vt:lpstr>
      <vt:lpstr>Background to the process and overview of the tools </vt:lpstr>
      <vt:lpstr>Rationale of the project</vt:lpstr>
      <vt:lpstr>Objectives of project</vt:lpstr>
      <vt:lpstr>Conceptual Framework</vt:lpstr>
      <vt:lpstr>CONCEPTUAL FRAMEWORK …. </vt:lpstr>
      <vt:lpstr>INTEGRATED SERVICE DELIVERY MODEL</vt:lpstr>
      <vt:lpstr>PowerPoint Presentation</vt:lpstr>
      <vt:lpstr>FRAMEWORK FOR SWS</vt:lpstr>
      <vt:lpstr>OBJECTIVES OF THE FSWS</vt:lpstr>
      <vt:lpstr>FIGURE 2 FSWS</vt:lpstr>
      <vt:lpstr>GENERIC INTERVENTION PROCESSES</vt:lpstr>
      <vt:lpstr>Figure 3 - GIP</vt:lpstr>
      <vt:lpstr>IMPLEMENTATION MONITORING</vt:lpstr>
      <vt:lpstr>FILE CHECK</vt:lpstr>
      <vt:lpstr>GENERAL FINDINGS: IMPLEMENTATION OF GIP</vt:lpstr>
      <vt:lpstr>REMEDIAL ACTION PLANS</vt:lpstr>
      <vt:lpstr>REVISED ADMINISTRATIVE TOOLS </vt:lpstr>
      <vt:lpstr>Revised administrative systems</vt:lpstr>
      <vt:lpstr> Screening Process </vt:lpstr>
      <vt:lpstr>Intake Process</vt:lpstr>
      <vt:lpstr>Assessment Process</vt:lpstr>
      <vt:lpstr>Intervention Process</vt:lpstr>
      <vt:lpstr>Evaluation Process </vt:lpstr>
      <vt:lpstr>Termination</vt:lpstr>
      <vt:lpstr>Administrative tools SOP </vt:lpstr>
      <vt:lpstr>GROUP WORK AND APPLICABLE TOOLS</vt:lpstr>
      <vt:lpstr>GROUP PROCESSES </vt:lpstr>
      <vt:lpstr>Objectives in the Beginning Stage</vt:lpstr>
      <vt:lpstr>Involving Members</vt:lpstr>
      <vt:lpstr>Ethical consideration</vt:lpstr>
      <vt:lpstr>Group Evaluation</vt:lpstr>
      <vt:lpstr>GROUP WORK TOOLS</vt:lpstr>
      <vt:lpstr>COMMUNITY WORK AND APPLICABLE TOOLS</vt:lpstr>
      <vt:lpstr>COMMUNITY WORK</vt:lpstr>
      <vt:lpstr>PLANNING</vt:lpstr>
      <vt:lpstr>IMPLEMENTATION </vt:lpstr>
      <vt:lpstr>PROGRAMME EVALUATION</vt:lpstr>
      <vt:lpstr>Options </vt:lpstr>
      <vt:lpstr>COMMUNITY WORK TOOLS</vt:lpstr>
      <vt:lpstr>Reporting</vt:lpstr>
      <vt:lpstr>WAY FORWARD AND CLOSURE</vt:lpstr>
      <vt:lpstr>IMPLEMENTATION</vt:lpstr>
      <vt:lpstr>TOT SIENS</vt:lpstr>
    </vt:vector>
  </TitlesOfParts>
  <Company>DSD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Lucky Lebelo</dc:creator>
  <cp:lastModifiedBy>Gloria Mutloane</cp:lastModifiedBy>
  <cp:revision>93</cp:revision>
  <cp:lastPrinted>2019-09-10T08:38:08Z</cp:lastPrinted>
  <dcterms:created xsi:type="dcterms:W3CDTF">2017-04-24T13:16:48Z</dcterms:created>
  <dcterms:modified xsi:type="dcterms:W3CDTF">2021-03-29T14:04:32Z</dcterms:modified>
</cp:coreProperties>
</file>